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42435E9" w14:textId="40FE1952" w:rsidR="00513E5C" w:rsidRPr="00857DE2" w:rsidRDefault="00B62CC9" w:rsidP="00513E5C">
      <w:pPr>
        <w:pStyle w:val="HeadingLevel2"/>
        <w:jc w:val="center"/>
        <w:rPr>
          <w:rFonts w:ascii="Ebrima" w:hAnsi="Ebrima" w:cs="Calibri"/>
          <w:color w:val="auto"/>
        </w:rPr>
      </w:pPr>
      <w:bookmarkStart w:id="0" w:name="_Hlk70429189"/>
      <w:r w:rsidRPr="00857DE2">
        <w:rPr>
          <w:rFonts w:ascii="Ebrima" w:hAnsi="Ebrima" w:cs="Calibri"/>
          <w:color w:val="auto"/>
        </w:rPr>
        <w:t>E</w:t>
      </w:r>
      <w:r w:rsidR="005133FB" w:rsidRPr="00857DE2">
        <w:rPr>
          <w:rFonts w:ascii="Ebrima" w:hAnsi="Ebrima" w:cs="Calibri"/>
          <w:color w:val="auto"/>
        </w:rPr>
        <w:t>mployee Privacy Notice</w:t>
      </w:r>
    </w:p>
    <w:p w14:paraId="770777CB" w14:textId="77777777" w:rsidR="005133FB" w:rsidRPr="00857DE2" w:rsidRDefault="005133FB" w:rsidP="005133FB">
      <w:pPr>
        <w:pStyle w:val="Paragraph"/>
        <w:rPr>
          <w:rFonts w:ascii="Ebrima" w:hAnsi="Ebrima"/>
        </w:rPr>
      </w:pPr>
    </w:p>
    <w:p w14:paraId="134FAC9A" w14:textId="4A1701EE" w:rsidR="001C1771" w:rsidRPr="00857DE2" w:rsidRDefault="001C1771" w:rsidP="008B7077">
      <w:pPr>
        <w:pStyle w:val="TitleClause"/>
        <w:rPr>
          <w:rFonts w:ascii="Ebrima" w:hAnsi="Ebrima"/>
        </w:rPr>
      </w:pPr>
      <w:r w:rsidRPr="00857DE2">
        <w:rPr>
          <w:rFonts w:ascii="Ebrima" w:hAnsi="Ebrima"/>
        </w:rPr>
        <w:fldChar w:fldCharType="begin"/>
      </w:r>
      <w:r w:rsidRPr="00857DE2">
        <w:rPr>
          <w:rFonts w:ascii="Ebrima" w:hAnsi="Ebrima"/>
        </w:rPr>
        <w:instrText>TC "2. Introduction" \l 1</w:instrText>
      </w:r>
      <w:r w:rsidRPr="00857DE2">
        <w:rPr>
          <w:rFonts w:ascii="Ebrima" w:hAnsi="Ebrima"/>
        </w:rPr>
        <w:fldChar w:fldCharType="end"/>
      </w:r>
      <w:r w:rsidR="004F6514" w:rsidRPr="00857DE2">
        <w:rPr>
          <w:rFonts w:ascii="Ebrima" w:hAnsi="Ebrima"/>
        </w:rPr>
        <w:t>A</w:t>
      </w:r>
      <w:r w:rsidR="005133FB" w:rsidRPr="00857DE2">
        <w:rPr>
          <w:rFonts w:ascii="Ebrima" w:hAnsi="Ebrima"/>
        </w:rPr>
        <w:t>bout this policy</w:t>
      </w:r>
    </w:p>
    <w:p w14:paraId="729D5ACC" w14:textId="7F269263" w:rsidR="00B62CC9" w:rsidRPr="00857DE2" w:rsidRDefault="006B0E3E" w:rsidP="008B7077">
      <w:pPr>
        <w:pStyle w:val="Untitledsubclause1"/>
        <w:rPr>
          <w:rFonts w:ascii="Ebrima" w:hAnsi="Ebrima"/>
          <w:color w:val="auto"/>
        </w:rPr>
      </w:pPr>
      <w:r w:rsidRPr="00857DE2">
        <w:rPr>
          <w:rFonts w:ascii="Ebrima" w:eastAsia="Arial" w:hAnsi="Ebrima"/>
          <w:color w:val="auto"/>
        </w:rPr>
        <w:t>Somerset Care</w:t>
      </w:r>
      <w:r w:rsidR="004E4DDC" w:rsidRPr="00857DE2">
        <w:rPr>
          <w:rFonts w:ascii="Ebrima" w:eastAsia="Arial" w:hAnsi="Ebrima"/>
          <w:color w:val="auto"/>
        </w:rPr>
        <w:t xml:space="preserve"> Limited</w:t>
      </w:r>
      <w:r w:rsidR="00A869D0" w:rsidRPr="00857DE2">
        <w:rPr>
          <w:rFonts w:ascii="Ebrima" w:eastAsia="Arial" w:hAnsi="Ebrima"/>
          <w:color w:val="auto"/>
        </w:rPr>
        <w:t xml:space="preserve"> </w:t>
      </w:r>
      <w:r w:rsidR="00B62CC9" w:rsidRPr="00857DE2">
        <w:rPr>
          <w:rFonts w:ascii="Ebrima" w:hAnsi="Ebrima"/>
          <w:color w:val="auto"/>
        </w:rPr>
        <w:t>("we", "our", "us"</w:t>
      </w:r>
      <w:r w:rsidR="004E4DDC" w:rsidRPr="00857DE2">
        <w:rPr>
          <w:rFonts w:ascii="Ebrima" w:hAnsi="Ebrima"/>
          <w:color w:val="auto"/>
        </w:rPr>
        <w:t>, “Somerset Care”</w:t>
      </w:r>
      <w:r w:rsidR="00B62CC9" w:rsidRPr="00857DE2">
        <w:rPr>
          <w:rFonts w:ascii="Ebrima" w:hAnsi="Ebrima"/>
          <w:color w:val="auto"/>
        </w:rPr>
        <w:t xml:space="preserve">) is committed to protecting the privacy and security of your </w:t>
      </w:r>
      <w:r w:rsidR="008014FF" w:rsidRPr="00857DE2">
        <w:rPr>
          <w:rFonts w:ascii="Ebrima" w:hAnsi="Ebrima"/>
          <w:color w:val="auto"/>
        </w:rPr>
        <w:t>Personal Data</w:t>
      </w:r>
      <w:r w:rsidR="00B62CC9" w:rsidRPr="00857DE2">
        <w:rPr>
          <w:rFonts w:ascii="Ebrima" w:hAnsi="Ebrima"/>
          <w:color w:val="auto"/>
        </w:rPr>
        <w:t xml:space="preserve">. </w:t>
      </w:r>
    </w:p>
    <w:p w14:paraId="419DBA6D" w14:textId="6B40849D" w:rsidR="00DA704D" w:rsidRPr="00857DE2" w:rsidRDefault="00B62CC9" w:rsidP="008B7077">
      <w:pPr>
        <w:pStyle w:val="Untitledsubclause1"/>
        <w:rPr>
          <w:rFonts w:ascii="Ebrima" w:hAnsi="Ebrima"/>
          <w:color w:val="auto"/>
        </w:rPr>
      </w:pPr>
      <w:r w:rsidRPr="00857DE2">
        <w:rPr>
          <w:rFonts w:ascii="Ebrima" w:hAnsi="Ebrima"/>
          <w:color w:val="auto"/>
        </w:rPr>
        <w:t xml:space="preserve">This </w:t>
      </w:r>
      <w:r w:rsidR="002A2EE3" w:rsidRPr="00857DE2">
        <w:rPr>
          <w:rFonts w:ascii="Ebrima" w:hAnsi="Ebrima"/>
          <w:color w:val="auto"/>
        </w:rPr>
        <w:t>notice</w:t>
      </w:r>
      <w:r w:rsidR="00104520" w:rsidRPr="00857DE2">
        <w:rPr>
          <w:rFonts w:ascii="Ebrima" w:hAnsi="Ebrima"/>
          <w:color w:val="auto"/>
        </w:rPr>
        <w:t xml:space="preserve"> </w:t>
      </w:r>
      <w:r w:rsidRPr="00857DE2">
        <w:rPr>
          <w:rFonts w:ascii="Ebrima" w:hAnsi="Ebrima"/>
          <w:color w:val="auto"/>
        </w:rPr>
        <w:t xml:space="preserve">describes how we collect and use </w:t>
      </w:r>
      <w:r w:rsidR="008014FF" w:rsidRPr="00857DE2">
        <w:rPr>
          <w:rFonts w:ascii="Ebrima" w:hAnsi="Ebrima"/>
          <w:color w:val="auto"/>
        </w:rPr>
        <w:t>Personal Data</w:t>
      </w:r>
      <w:r w:rsidRPr="00857DE2">
        <w:rPr>
          <w:rFonts w:ascii="Ebrima" w:hAnsi="Ebrima"/>
          <w:color w:val="auto"/>
        </w:rPr>
        <w:t xml:space="preserve"> about you during and after your working relationship with us, in accordance with Data Protection Laws.</w:t>
      </w:r>
      <w:r w:rsidR="00B1677B" w:rsidRPr="00857DE2">
        <w:rPr>
          <w:rFonts w:ascii="Ebrima" w:hAnsi="Ebrima"/>
          <w:color w:val="auto"/>
        </w:rPr>
        <w:t xml:space="preserve"> </w:t>
      </w:r>
    </w:p>
    <w:p w14:paraId="3D7A46B5" w14:textId="2944AE2C" w:rsidR="00B62CC9" w:rsidRPr="00857DE2" w:rsidRDefault="00B62CC9" w:rsidP="008B7077">
      <w:pPr>
        <w:pStyle w:val="Untitledsubclause1"/>
        <w:rPr>
          <w:rFonts w:ascii="Ebrima" w:hAnsi="Ebrima"/>
          <w:color w:val="auto"/>
        </w:rPr>
      </w:pPr>
      <w:r w:rsidRPr="00857DE2">
        <w:rPr>
          <w:rFonts w:ascii="Ebrima" w:hAnsi="Ebrima"/>
          <w:color w:val="auto"/>
        </w:rPr>
        <w:t xml:space="preserve">This </w:t>
      </w:r>
      <w:r w:rsidR="002A2EE3" w:rsidRPr="00857DE2">
        <w:rPr>
          <w:rFonts w:ascii="Ebrima" w:hAnsi="Ebrima"/>
          <w:color w:val="auto"/>
        </w:rPr>
        <w:t>notice</w:t>
      </w:r>
      <w:r w:rsidRPr="00857DE2">
        <w:rPr>
          <w:rFonts w:ascii="Ebrima" w:hAnsi="Ebrima"/>
          <w:color w:val="auto"/>
        </w:rPr>
        <w:t xml:space="preserve"> applies to</w:t>
      </w:r>
      <w:r w:rsidR="04E0746D" w:rsidRPr="00857DE2">
        <w:rPr>
          <w:rFonts w:ascii="Ebrima" w:hAnsi="Ebrima"/>
          <w:color w:val="auto"/>
        </w:rPr>
        <w:t xml:space="preserve"> </w:t>
      </w:r>
      <w:r w:rsidRPr="00857DE2">
        <w:rPr>
          <w:rFonts w:ascii="Ebrima" w:hAnsi="Ebrima"/>
          <w:color w:val="auto"/>
        </w:rPr>
        <w:t>current and former employees, workers, and contractors</w:t>
      </w:r>
      <w:r w:rsidR="002A2EE3" w:rsidRPr="00857DE2">
        <w:rPr>
          <w:rFonts w:ascii="Ebrima" w:hAnsi="Ebrima"/>
          <w:color w:val="auto"/>
        </w:rPr>
        <w:t xml:space="preserve"> </w:t>
      </w:r>
      <w:r w:rsidR="00880398" w:rsidRPr="00857DE2">
        <w:rPr>
          <w:rFonts w:ascii="Ebrima" w:hAnsi="Ebrima"/>
          <w:color w:val="auto"/>
        </w:rPr>
        <w:t>(</w:t>
      </w:r>
      <w:r w:rsidR="00C322F1" w:rsidRPr="00857DE2">
        <w:rPr>
          <w:rFonts w:ascii="Ebrima" w:hAnsi="Ebrima"/>
          <w:color w:val="auto"/>
        </w:rPr>
        <w:t>“</w:t>
      </w:r>
      <w:r w:rsidR="002C0089" w:rsidRPr="00857DE2">
        <w:rPr>
          <w:rFonts w:ascii="Ebrima" w:hAnsi="Ebrima"/>
          <w:color w:val="auto"/>
        </w:rPr>
        <w:t>you</w:t>
      </w:r>
      <w:r w:rsidR="00880398" w:rsidRPr="00857DE2">
        <w:rPr>
          <w:rFonts w:ascii="Ebrima" w:hAnsi="Ebrima"/>
          <w:color w:val="auto"/>
        </w:rPr>
        <w:t>”, “</w:t>
      </w:r>
      <w:r w:rsidR="002C0089" w:rsidRPr="00857DE2">
        <w:rPr>
          <w:rFonts w:ascii="Ebrima" w:hAnsi="Ebrima"/>
          <w:color w:val="auto"/>
        </w:rPr>
        <w:t>your</w:t>
      </w:r>
      <w:r w:rsidR="00C322F1" w:rsidRPr="00857DE2">
        <w:rPr>
          <w:rFonts w:ascii="Ebrima" w:hAnsi="Ebrima"/>
          <w:color w:val="auto"/>
        </w:rPr>
        <w:t>”</w:t>
      </w:r>
      <w:r w:rsidR="00880398" w:rsidRPr="00857DE2">
        <w:rPr>
          <w:rFonts w:ascii="Ebrima" w:hAnsi="Ebrima"/>
          <w:color w:val="auto"/>
        </w:rPr>
        <w:t>).</w:t>
      </w:r>
      <w:r w:rsidR="00C322F1" w:rsidRPr="00857DE2">
        <w:rPr>
          <w:rFonts w:ascii="Ebrima" w:hAnsi="Ebrima"/>
          <w:color w:val="auto"/>
        </w:rPr>
        <w:t xml:space="preserve"> </w:t>
      </w:r>
      <w:r w:rsidRPr="00857DE2">
        <w:rPr>
          <w:rFonts w:ascii="Ebrima" w:hAnsi="Ebrima"/>
          <w:color w:val="auto"/>
        </w:rPr>
        <w:t xml:space="preserve">This </w:t>
      </w:r>
      <w:r w:rsidR="002A2EE3" w:rsidRPr="00857DE2">
        <w:rPr>
          <w:rFonts w:ascii="Ebrima" w:hAnsi="Ebrima"/>
          <w:color w:val="auto"/>
        </w:rPr>
        <w:t>notice</w:t>
      </w:r>
      <w:r w:rsidRPr="00857DE2">
        <w:rPr>
          <w:rFonts w:ascii="Ebrima" w:hAnsi="Ebrima"/>
          <w:color w:val="auto"/>
        </w:rPr>
        <w:t xml:space="preserve"> does not form part of any contract of employment or other contract to provide services.  We may update this </w:t>
      </w:r>
      <w:r w:rsidR="002A2EE3" w:rsidRPr="00857DE2">
        <w:rPr>
          <w:rFonts w:ascii="Ebrima" w:hAnsi="Ebrima"/>
          <w:color w:val="auto"/>
        </w:rPr>
        <w:t>notice</w:t>
      </w:r>
      <w:r w:rsidRPr="00857DE2">
        <w:rPr>
          <w:rFonts w:ascii="Ebrima" w:hAnsi="Ebrima"/>
          <w:color w:val="auto"/>
        </w:rPr>
        <w:t xml:space="preserve"> at any time.</w:t>
      </w:r>
    </w:p>
    <w:p w14:paraId="16F76BB8" w14:textId="22227F2B" w:rsidR="00B62CC9" w:rsidRPr="00857DE2" w:rsidRDefault="00B62CC9" w:rsidP="008B7077">
      <w:pPr>
        <w:pStyle w:val="Untitledsubclause1"/>
        <w:rPr>
          <w:rFonts w:ascii="Ebrima" w:hAnsi="Ebrima"/>
          <w:color w:val="auto"/>
        </w:rPr>
      </w:pPr>
      <w:r w:rsidRPr="00857DE2">
        <w:rPr>
          <w:rFonts w:ascii="Ebrima" w:hAnsi="Ebrima"/>
          <w:color w:val="auto"/>
        </w:rPr>
        <w:t xml:space="preserve">It is important that you read this </w:t>
      </w:r>
      <w:r w:rsidR="002A2EE3" w:rsidRPr="00857DE2">
        <w:rPr>
          <w:rFonts w:ascii="Ebrima" w:hAnsi="Ebrima"/>
          <w:color w:val="auto"/>
        </w:rPr>
        <w:t>notice</w:t>
      </w:r>
      <w:r w:rsidRPr="00857DE2">
        <w:rPr>
          <w:rFonts w:ascii="Ebrima" w:hAnsi="Ebrima"/>
          <w:color w:val="auto"/>
        </w:rPr>
        <w:t xml:space="preserve">, together with any other </w:t>
      </w:r>
      <w:r w:rsidR="00C322F1" w:rsidRPr="00857DE2">
        <w:rPr>
          <w:rFonts w:ascii="Ebrima" w:hAnsi="Ebrima"/>
          <w:color w:val="auto"/>
        </w:rPr>
        <w:t>P</w:t>
      </w:r>
      <w:r w:rsidRPr="00857DE2">
        <w:rPr>
          <w:rFonts w:ascii="Ebrima" w:hAnsi="Ebrima"/>
          <w:color w:val="auto"/>
        </w:rPr>
        <w:t xml:space="preserve">rivacy </w:t>
      </w:r>
      <w:r w:rsidR="00C322F1" w:rsidRPr="00857DE2">
        <w:rPr>
          <w:rFonts w:ascii="Ebrima" w:hAnsi="Ebrima"/>
          <w:color w:val="auto"/>
        </w:rPr>
        <w:t>N</w:t>
      </w:r>
      <w:r w:rsidRPr="00857DE2">
        <w:rPr>
          <w:rFonts w:ascii="Ebrima" w:hAnsi="Ebrima"/>
          <w:color w:val="auto"/>
        </w:rPr>
        <w:t xml:space="preserve">otice we may provide on specific occasions when we are collecting or processing </w:t>
      </w:r>
      <w:r w:rsidR="008014FF" w:rsidRPr="00857DE2">
        <w:rPr>
          <w:rFonts w:ascii="Ebrima" w:hAnsi="Ebrima"/>
          <w:color w:val="auto"/>
        </w:rPr>
        <w:t>Personal Data</w:t>
      </w:r>
      <w:r w:rsidRPr="00857DE2">
        <w:rPr>
          <w:rFonts w:ascii="Ebrima" w:hAnsi="Ebrima"/>
          <w:color w:val="auto"/>
        </w:rPr>
        <w:t xml:space="preserve"> about you, so that you are aware of how and why we are using such information.</w:t>
      </w:r>
    </w:p>
    <w:p w14:paraId="13EEFB41" w14:textId="701E281F" w:rsidR="0031579A" w:rsidRPr="00857DE2" w:rsidRDefault="00A33862" w:rsidP="008B7077">
      <w:pPr>
        <w:pStyle w:val="TitleClause"/>
        <w:rPr>
          <w:rFonts w:ascii="Ebrima" w:hAnsi="Ebrima"/>
        </w:rPr>
      </w:pPr>
      <w:r w:rsidRPr="00857DE2">
        <w:rPr>
          <w:rFonts w:ascii="Ebrima" w:hAnsi="Ebrima"/>
        </w:rPr>
        <w:t xml:space="preserve">Controller and contact </w:t>
      </w:r>
      <w:r w:rsidR="00753FC6" w:rsidRPr="00857DE2">
        <w:rPr>
          <w:rFonts w:ascii="Ebrima" w:hAnsi="Ebrima"/>
        </w:rPr>
        <w:t>details about</w:t>
      </w:r>
      <w:r w:rsidR="00AE6923" w:rsidRPr="00857DE2">
        <w:rPr>
          <w:rFonts w:ascii="Ebrima" w:hAnsi="Ebrima"/>
        </w:rPr>
        <w:t xml:space="preserve"> </w:t>
      </w:r>
      <w:r w:rsidR="00753FC6" w:rsidRPr="00857DE2">
        <w:rPr>
          <w:rFonts w:ascii="Ebrima" w:hAnsi="Ebrima"/>
        </w:rPr>
        <w:t>us</w:t>
      </w:r>
    </w:p>
    <w:p w14:paraId="08E5AF08" w14:textId="447C6599" w:rsidR="00796527" w:rsidRPr="00857DE2" w:rsidRDefault="00796527" w:rsidP="00796527">
      <w:pPr>
        <w:pStyle w:val="Untitledsubclause1"/>
        <w:rPr>
          <w:rFonts w:ascii="Ebrima" w:hAnsi="Ebrima"/>
        </w:rPr>
      </w:pPr>
      <w:r w:rsidRPr="00857DE2">
        <w:rPr>
          <w:rFonts w:ascii="Ebrima" w:hAnsi="Ebrima"/>
          <w:color w:val="auto"/>
        </w:rPr>
        <w:t xml:space="preserve">As your employer, </w:t>
      </w:r>
      <w:r w:rsidR="004F6653" w:rsidRPr="00857DE2">
        <w:rPr>
          <w:rFonts w:ascii="Ebrima" w:eastAsia="Arial" w:hAnsi="Ebrima"/>
          <w:color w:val="auto"/>
        </w:rPr>
        <w:t xml:space="preserve">Somerset Care </w:t>
      </w:r>
      <w:r w:rsidRPr="00857DE2">
        <w:rPr>
          <w:rFonts w:ascii="Ebrima" w:hAnsi="Ebrima"/>
          <w:color w:val="auto"/>
        </w:rPr>
        <w:t xml:space="preserve">is the controller </w:t>
      </w:r>
      <w:r w:rsidRPr="00857DE2">
        <w:rPr>
          <w:rFonts w:ascii="Ebrima" w:hAnsi="Ebrima"/>
        </w:rPr>
        <w:t xml:space="preserve">for the </w:t>
      </w:r>
      <w:r w:rsidR="008014FF" w:rsidRPr="00857DE2">
        <w:rPr>
          <w:rFonts w:ascii="Ebrima" w:hAnsi="Ebrima"/>
        </w:rPr>
        <w:t>Personal Data</w:t>
      </w:r>
      <w:r w:rsidRPr="00857DE2">
        <w:rPr>
          <w:rFonts w:ascii="Ebrima" w:hAnsi="Ebrima"/>
        </w:rPr>
        <w:t xml:space="preserve"> that we process </w:t>
      </w:r>
      <w:r w:rsidR="0EDFC88C" w:rsidRPr="00857DE2">
        <w:rPr>
          <w:rFonts w:ascii="Ebrima" w:hAnsi="Ebrima"/>
        </w:rPr>
        <w:t>that relates to</w:t>
      </w:r>
      <w:r w:rsidRPr="00857DE2">
        <w:rPr>
          <w:rFonts w:ascii="Ebrima" w:hAnsi="Ebrima"/>
        </w:rPr>
        <w:t xml:space="preserve"> you. This </w:t>
      </w:r>
      <w:r w:rsidR="002A2EE3" w:rsidRPr="00857DE2">
        <w:rPr>
          <w:rFonts w:ascii="Ebrima" w:hAnsi="Ebrima"/>
        </w:rPr>
        <w:t>notice</w:t>
      </w:r>
      <w:r w:rsidR="006713F2" w:rsidRPr="00857DE2">
        <w:rPr>
          <w:rFonts w:ascii="Ebrima" w:hAnsi="Ebrima"/>
        </w:rPr>
        <w:t xml:space="preserve"> </w:t>
      </w:r>
      <w:r w:rsidRPr="00857DE2">
        <w:rPr>
          <w:rFonts w:ascii="Ebrima" w:hAnsi="Ebrima"/>
        </w:rPr>
        <w:t xml:space="preserve">describes how we collect and use </w:t>
      </w:r>
      <w:r w:rsidR="006713F2" w:rsidRPr="00857DE2">
        <w:rPr>
          <w:rFonts w:ascii="Ebrima" w:hAnsi="Ebrima"/>
        </w:rPr>
        <w:t xml:space="preserve">your </w:t>
      </w:r>
      <w:r w:rsidR="008014FF" w:rsidRPr="00857DE2">
        <w:rPr>
          <w:rFonts w:ascii="Ebrima" w:hAnsi="Ebrima"/>
        </w:rPr>
        <w:t>Personal Data</w:t>
      </w:r>
      <w:r w:rsidRPr="00857DE2">
        <w:rPr>
          <w:rFonts w:ascii="Ebrima" w:hAnsi="Ebrima"/>
        </w:rPr>
        <w:t xml:space="preserve"> during and after your working relationship with us, in accordance with Data Protection </w:t>
      </w:r>
      <w:r w:rsidR="00322945" w:rsidRPr="00857DE2">
        <w:rPr>
          <w:rFonts w:ascii="Ebrima" w:hAnsi="Ebrima"/>
        </w:rPr>
        <w:t>Laws</w:t>
      </w:r>
      <w:r w:rsidRPr="00857DE2">
        <w:rPr>
          <w:rFonts w:ascii="Ebrima" w:hAnsi="Ebrima"/>
        </w:rPr>
        <w:t xml:space="preserve">. </w:t>
      </w:r>
    </w:p>
    <w:p w14:paraId="24B6A861" w14:textId="7273A312" w:rsidR="00796527" w:rsidRPr="00A37328" w:rsidRDefault="00796527" w:rsidP="00C41114">
      <w:pPr>
        <w:pStyle w:val="Untitledsubclause1"/>
        <w:numPr>
          <w:ilvl w:val="0"/>
          <w:numId w:val="0"/>
        </w:numPr>
        <w:ind w:left="720"/>
        <w:rPr>
          <w:rFonts w:ascii="Ebrima" w:hAnsi="Ebrima"/>
          <w:b/>
          <w:bCs/>
          <w:color w:val="000000" w:themeColor="text1"/>
        </w:rPr>
      </w:pPr>
      <w:r w:rsidRPr="00857DE2">
        <w:rPr>
          <w:rFonts w:ascii="Ebrima" w:hAnsi="Ebrima"/>
        </w:rPr>
        <w:t xml:space="preserve">We are registered with the UK’s supervisory authority, the Information Commissioner’s Office (the ICO) with registration number </w:t>
      </w:r>
      <w:r w:rsidR="001712E3" w:rsidRPr="00A37328">
        <w:rPr>
          <w:rFonts w:ascii="Ebrima" w:hAnsi="Ebrima"/>
          <w:b/>
          <w:bCs/>
          <w:color w:val="000000" w:themeColor="text1"/>
        </w:rPr>
        <w:t>Z51</w:t>
      </w:r>
      <w:r w:rsidR="009B6D42" w:rsidRPr="00A37328">
        <w:rPr>
          <w:rFonts w:ascii="Ebrima" w:hAnsi="Ebrima"/>
          <w:b/>
          <w:bCs/>
          <w:color w:val="000000" w:themeColor="text1"/>
        </w:rPr>
        <w:t>80962.</w:t>
      </w:r>
      <w:r w:rsidRPr="00A37328">
        <w:rPr>
          <w:rFonts w:ascii="Ebrima" w:hAnsi="Ebrima"/>
          <w:b/>
          <w:bCs/>
          <w:color w:val="000000" w:themeColor="text1"/>
        </w:rPr>
        <w:t xml:space="preserve"> </w:t>
      </w:r>
    </w:p>
    <w:p w14:paraId="4248F745" w14:textId="0753B404" w:rsidR="003F565C" w:rsidRPr="00857DE2" w:rsidRDefault="003A4D63" w:rsidP="003F565C">
      <w:pPr>
        <w:pStyle w:val="Untitledsubclause1"/>
        <w:rPr>
          <w:rFonts w:ascii="Ebrima" w:hAnsi="Ebrima"/>
        </w:rPr>
      </w:pPr>
      <w:r w:rsidRPr="00857DE2">
        <w:rPr>
          <w:rFonts w:ascii="Ebrima" w:hAnsi="Ebrima"/>
        </w:rPr>
        <w:t>Our contact information is as follows</w:t>
      </w:r>
    </w:p>
    <w:p w14:paraId="162A576A" w14:textId="57C7F4DD" w:rsidR="003F565C" w:rsidRPr="00857DE2" w:rsidRDefault="003F565C" w:rsidP="00C41114">
      <w:pPr>
        <w:pStyle w:val="Untitledsubclause1"/>
        <w:numPr>
          <w:ilvl w:val="0"/>
          <w:numId w:val="0"/>
        </w:numPr>
        <w:ind w:left="720"/>
        <w:rPr>
          <w:rFonts w:ascii="Ebrima" w:hAnsi="Ebrima"/>
        </w:rPr>
      </w:pPr>
      <w:r w:rsidRPr="00857DE2">
        <w:rPr>
          <w:rFonts w:ascii="Ebrima" w:hAnsi="Ebrima"/>
        </w:rPr>
        <w:t>Business name:</w:t>
      </w:r>
      <w:r w:rsidR="009B6D42" w:rsidRPr="00857DE2">
        <w:rPr>
          <w:rFonts w:ascii="Ebrima" w:hAnsi="Ebrima"/>
        </w:rPr>
        <w:t xml:space="preserve"> Somerset Care Limited</w:t>
      </w:r>
    </w:p>
    <w:p w14:paraId="232CF77A" w14:textId="4F37943B" w:rsidR="009B6D42" w:rsidRPr="00857DE2" w:rsidRDefault="003F565C" w:rsidP="009B6D42">
      <w:pPr>
        <w:pStyle w:val="Untitledsubclause1"/>
        <w:numPr>
          <w:ilvl w:val="0"/>
          <w:numId w:val="0"/>
        </w:numPr>
        <w:ind w:left="720"/>
        <w:rPr>
          <w:rFonts w:ascii="Ebrima" w:hAnsi="Ebrima"/>
        </w:rPr>
      </w:pPr>
      <w:r w:rsidRPr="00857DE2">
        <w:rPr>
          <w:rFonts w:ascii="Ebrima" w:hAnsi="Ebrima"/>
        </w:rPr>
        <w:t xml:space="preserve">Address: </w:t>
      </w:r>
      <w:r w:rsidR="009B6D42" w:rsidRPr="00A37328">
        <w:rPr>
          <w:rFonts w:ascii="Ebrima" w:hAnsi="Ebrima"/>
          <w:b/>
          <w:bCs/>
          <w:color w:val="000000" w:themeColor="text1"/>
        </w:rPr>
        <w:t>Acacia House</w:t>
      </w:r>
      <w:r w:rsidR="009B6D42" w:rsidRPr="00A37328">
        <w:rPr>
          <w:rFonts w:ascii="Ebrima" w:eastAsia="Arial" w:hAnsi="Ebrima"/>
          <w:b/>
          <w:bCs/>
          <w:color w:val="000000" w:themeColor="text1"/>
        </w:rPr>
        <w:t xml:space="preserve">, </w:t>
      </w:r>
      <w:r w:rsidR="009B6D42" w:rsidRPr="00A37328">
        <w:rPr>
          <w:rFonts w:ascii="Ebrima" w:hAnsi="Ebrima"/>
          <w:b/>
          <w:bCs/>
          <w:color w:val="000000" w:themeColor="text1"/>
        </w:rPr>
        <w:t>Blackbrook Park Avenue, Taunton, Somerset, TA1 2PX</w:t>
      </w:r>
    </w:p>
    <w:p w14:paraId="33E9D7DD" w14:textId="228D7214" w:rsidR="001E319B" w:rsidRPr="00857DE2" w:rsidRDefault="003F565C" w:rsidP="001E319B">
      <w:pPr>
        <w:pStyle w:val="Untitledsubclause1"/>
        <w:numPr>
          <w:ilvl w:val="0"/>
          <w:numId w:val="0"/>
        </w:numPr>
        <w:ind w:left="720"/>
        <w:rPr>
          <w:rFonts w:ascii="Ebrima" w:hAnsi="Ebrima"/>
        </w:rPr>
      </w:pPr>
      <w:r w:rsidRPr="00857DE2">
        <w:rPr>
          <w:rFonts w:ascii="Ebrima" w:hAnsi="Ebrima"/>
        </w:rPr>
        <w:t xml:space="preserve">Phone: </w:t>
      </w:r>
      <w:r w:rsidR="00A37328">
        <w:rPr>
          <w:rFonts w:ascii="Ebrima" w:hAnsi="Ebrima"/>
          <w:b/>
          <w:bCs/>
        </w:rPr>
        <w:t>01823 448150</w:t>
      </w:r>
    </w:p>
    <w:p w14:paraId="2EC6806E" w14:textId="4ABB9605" w:rsidR="00EC4302" w:rsidRPr="00A37328" w:rsidRDefault="00D776A6" w:rsidP="001E319B">
      <w:pPr>
        <w:pStyle w:val="Untitledsubclause1"/>
        <w:numPr>
          <w:ilvl w:val="0"/>
          <w:numId w:val="0"/>
        </w:numPr>
        <w:ind w:left="720"/>
        <w:rPr>
          <w:rFonts w:ascii="Ebrima" w:hAnsi="Ebrima"/>
          <w:b/>
          <w:bCs/>
          <w:color w:val="000000" w:themeColor="text1"/>
        </w:rPr>
      </w:pPr>
      <w:r w:rsidRPr="00857DE2">
        <w:rPr>
          <w:rFonts w:ascii="Ebrima" w:hAnsi="Ebrima"/>
        </w:rPr>
        <w:t xml:space="preserve">Email: </w:t>
      </w:r>
      <w:r w:rsidR="00A37328" w:rsidRPr="00A37328">
        <w:rPr>
          <w:rFonts w:ascii="Ebrima" w:hAnsi="Ebrima"/>
          <w:b/>
          <w:bCs/>
          <w:color w:val="000000" w:themeColor="text1"/>
        </w:rPr>
        <w:t>T</w:t>
      </w:r>
      <w:r w:rsidR="009810C3" w:rsidRPr="00A37328">
        <w:rPr>
          <w:rFonts w:ascii="Ebrima" w:hAnsi="Ebrima"/>
          <w:b/>
          <w:bCs/>
          <w:color w:val="000000" w:themeColor="text1"/>
        </w:rPr>
        <w:t>rudy.</w:t>
      </w:r>
      <w:r w:rsidR="00A37328" w:rsidRPr="00A37328">
        <w:rPr>
          <w:rFonts w:ascii="Ebrima" w:hAnsi="Ebrima"/>
          <w:b/>
          <w:bCs/>
          <w:color w:val="000000" w:themeColor="text1"/>
        </w:rPr>
        <w:t>C</w:t>
      </w:r>
      <w:r w:rsidR="009810C3" w:rsidRPr="00A37328">
        <w:rPr>
          <w:rFonts w:ascii="Ebrima" w:hAnsi="Ebrima"/>
          <w:b/>
          <w:bCs/>
          <w:color w:val="000000" w:themeColor="text1"/>
        </w:rPr>
        <w:t>raig@somersetcare.co.uk</w:t>
      </w:r>
    </w:p>
    <w:p w14:paraId="67DF078C" w14:textId="22A4CCC4" w:rsidR="00023C26" w:rsidRPr="00857DE2" w:rsidRDefault="001E319B" w:rsidP="009810C3">
      <w:pPr>
        <w:pStyle w:val="Untitledsubclause1"/>
        <w:ind w:left="709" w:hanging="709"/>
        <w:rPr>
          <w:rFonts w:ascii="Ebrima" w:hAnsi="Ebrima"/>
          <w:color w:val="auto"/>
        </w:rPr>
      </w:pPr>
      <w:r w:rsidRPr="00857DE2">
        <w:rPr>
          <w:rFonts w:ascii="Ebrima" w:hAnsi="Ebrima"/>
          <w:color w:val="auto"/>
        </w:rPr>
        <w:t>We have a</w:t>
      </w:r>
      <w:r w:rsidR="004E4DDC" w:rsidRPr="00857DE2">
        <w:rPr>
          <w:rFonts w:ascii="Ebrima" w:hAnsi="Ebrima"/>
          <w:color w:val="auto"/>
        </w:rPr>
        <w:t>n internal</w:t>
      </w:r>
      <w:r w:rsidRPr="00857DE2">
        <w:rPr>
          <w:rFonts w:ascii="Ebrima" w:hAnsi="Ebrima"/>
          <w:color w:val="auto"/>
        </w:rPr>
        <w:t xml:space="preserve"> Data Protection Officer (DPO) to help us monitor internal compliance, inform, and advise on data protection obligations, and act as a point of contact for you</w:t>
      </w:r>
      <w:r w:rsidR="00EC4302" w:rsidRPr="00857DE2">
        <w:rPr>
          <w:rFonts w:ascii="Ebrima" w:hAnsi="Ebrima"/>
          <w:color w:val="auto"/>
        </w:rPr>
        <w:t xml:space="preserve"> </w:t>
      </w:r>
      <w:r w:rsidRPr="00857DE2">
        <w:rPr>
          <w:rFonts w:ascii="Ebrima" w:hAnsi="Ebrima"/>
          <w:color w:val="auto"/>
        </w:rPr>
        <w:t>and the ICO.</w:t>
      </w:r>
      <w:r w:rsidR="00EC4302" w:rsidRPr="00857DE2">
        <w:rPr>
          <w:rFonts w:ascii="Ebrima" w:hAnsi="Ebrima"/>
          <w:color w:val="auto"/>
        </w:rPr>
        <w:t xml:space="preserve"> </w:t>
      </w:r>
      <w:r w:rsidRPr="00857DE2">
        <w:rPr>
          <w:rFonts w:ascii="Ebrima" w:hAnsi="Ebrima"/>
          <w:color w:val="auto"/>
        </w:rPr>
        <w:t xml:space="preserve">If you would like to exercise one of your rights, or you have a question or a complaint about this statement or the way your </w:t>
      </w:r>
      <w:r w:rsidR="008014FF" w:rsidRPr="00857DE2">
        <w:rPr>
          <w:rFonts w:ascii="Ebrima" w:hAnsi="Ebrima"/>
          <w:color w:val="auto"/>
        </w:rPr>
        <w:t>Personal Data</w:t>
      </w:r>
      <w:r w:rsidRPr="00857DE2">
        <w:rPr>
          <w:rFonts w:ascii="Ebrima" w:hAnsi="Ebrima"/>
          <w:color w:val="auto"/>
        </w:rPr>
        <w:t xml:space="preserve"> is processed, you can contact</w:t>
      </w:r>
      <w:r w:rsidR="005E0178" w:rsidRPr="00857DE2">
        <w:rPr>
          <w:rFonts w:ascii="Ebrima" w:hAnsi="Ebrima"/>
          <w:color w:val="auto"/>
        </w:rPr>
        <w:t xml:space="preserve"> our DPO using the contact details above</w:t>
      </w:r>
      <w:r w:rsidR="009810C3" w:rsidRPr="00857DE2">
        <w:rPr>
          <w:rFonts w:ascii="Ebrima" w:hAnsi="Ebrima"/>
          <w:color w:val="auto"/>
        </w:rPr>
        <w:t>.</w:t>
      </w:r>
    </w:p>
    <w:p w14:paraId="7918DB33" w14:textId="3043936E" w:rsidR="00B62CC9" w:rsidRPr="00857DE2" w:rsidRDefault="00B62CC9" w:rsidP="008B7077">
      <w:pPr>
        <w:pStyle w:val="TitleClause"/>
        <w:rPr>
          <w:rFonts w:ascii="Ebrima" w:hAnsi="Ebrima"/>
        </w:rPr>
      </w:pPr>
      <w:r w:rsidRPr="00857DE2">
        <w:rPr>
          <w:rFonts w:ascii="Ebrima" w:hAnsi="Ebrima"/>
        </w:rPr>
        <w:t>T</w:t>
      </w:r>
      <w:r w:rsidR="005133FB" w:rsidRPr="00857DE2">
        <w:rPr>
          <w:rFonts w:ascii="Ebrima" w:hAnsi="Ebrima"/>
        </w:rPr>
        <w:t>ypes  of personal data we collect</w:t>
      </w:r>
      <w:r w:rsidRPr="00857DE2">
        <w:rPr>
          <w:rFonts w:ascii="Ebrima" w:hAnsi="Ebrima"/>
        </w:rPr>
        <w:t xml:space="preserve"> </w:t>
      </w:r>
    </w:p>
    <w:p w14:paraId="499E3CB9" w14:textId="260A9468" w:rsidR="00B62CC9" w:rsidRPr="00857DE2" w:rsidRDefault="00B62CC9" w:rsidP="008B7077">
      <w:pPr>
        <w:pStyle w:val="Untitledsubclause1"/>
        <w:rPr>
          <w:rFonts w:ascii="Ebrima" w:hAnsi="Ebrima"/>
        </w:rPr>
      </w:pPr>
      <w:r w:rsidRPr="00857DE2">
        <w:rPr>
          <w:rFonts w:ascii="Ebrima" w:hAnsi="Ebrima"/>
        </w:rPr>
        <w:t xml:space="preserve">We collect and process </w:t>
      </w:r>
      <w:r w:rsidR="008014FF" w:rsidRPr="00857DE2">
        <w:rPr>
          <w:rFonts w:ascii="Ebrima" w:hAnsi="Ebrima"/>
        </w:rPr>
        <w:t>Personal Data</w:t>
      </w:r>
      <w:r w:rsidRPr="00857DE2">
        <w:rPr>
          <w:rFonts w:ascii="Ebrima" w:hAnsi="Ebrima"/>
        </w:rPr>
        <w:t xml:space="preserve"> about you as far as necessary to manage the terms of your employment agreement and to comply with legal obligations to which we are subject. This includes:</w:t>
      </w:r>
    </w:p>
    <w:p w14:paraId="1B488193" w14:textId="77777777" w:rsidR="0051305C" w:rsidRPr="0051305C" w:rsidRDefault="005F3E39" w:rsidP="00B62CC9">
      <w:pPr>
        <w:pStyle w:val="Titlesubclause2"/>
        <w:spacing w:before="120" w:line="276" w:lineRule="auto"/>
        <w:rPr>
          <w:rFonts w:ascii="Ebrima" w:eastAsia="Calibri" w:hAnsi="Ebrima" w:cs="Calibri"/>
          <w:b w:val="0"/>
          <w:szCs w:val="22"/>
        </w:rPr>
      </w:pPr>
      <w:r w:rsidRPr="00857DE2">
        <w:rPr>
          <w:rFonts w:ascii="Ebrima" w:hAnsi="Ebrima"/>
          <w:bCs/>
          <w:szCs w:val="22"/>
        </w:rPr>
        <w:t>Recruitment data</w:t>
      </w:r>
      <w:r w:rsidRPr="00857DE2">
        <w:rPr>
          <w:rFonts w:ascii="Ebrima" w:hAnsi="Ebrima"/>
          <w:b w:val="0"/>
          <w:szCs w:val="22"/>
        </w:rPr>
        <w:t xml:space="preserve">: </w:t>
      </w:r>
      <w:r w:rsidR="00B62CC9" w:rsidRPr="00857DE2">
        <w:rPr>
          <w:rFonts w:ascii="Ebrima" w:hAnsi="Ebrima"/>
          <w:b w:val="0"/>
          <w:szCs w:val="22"/>
        </w:rPr>
        <w:t xml:space="preserve">the information that you provided to us during the recruitment process, including your resume or curriculum vitae, application form, work history, education, degrees, academic records, languages and qualifications, references and any professional licenses, </w:t>
      </w:r>
    </w:p>
    <w:p w14:paraId="7DF97B61" w14:textId="77777777" w:rsidR="0051305C" w:rsidRPr="0051305C" w:rsidRDefault="0051305C" w:rsidP="0051305C">
      <w:pPr>
        <w:pStyle w:val="Titlesubclause2"/>
        <w:numPr>
          <w:ilvl w:val="0"/>
          <w:numId w:val="0"/>
        </w:numPr>
        <w:spacing w:before="120" w:line="276" w:lineRule="auto"/>
        <w:ind w:left="1555"/>
        <w:rPr>
          <w:rFonts w:ascii="Ebrima" w:eastAsia="Calibri" w:hAnsi="Ebrima" w:cs="Calibri"/>
          <w:b w:val="0"/>
          <w:szCs w:val="22"/>
        </w:rPr>
      </w:pPr>
    </w:p>
    <w:p w14:paraId="6ECA04AC" w14:textId="77777777" w:rsidR="0051305C" w:rsidRPr="0051305C" w:rsidRDefault="0051305C" w:rsidP="0051305C">
      <w:pPr>
        <w:pStyle w:val="Titlesubclause2"/>
        <w:numPr>
          <w:ilvl w:val="0"/>
          <w:numId w:val="0"/>
        </w:numPr>
        <w:spacing w:before="120" w:line="276" w:lineRule="auto"/>
        <w:ind w:left="1555"/>
        <w:rPr>
          <w:rFonts w:ascii="Ebrima" w:eastAsia="Calibri" w:hAnsi="Ebrima" w:cs="Calibri"/>
          <w:b w:val="0"/>
          <w:szCs w:val="22"/>
        </w:rPr>
      </w:pPr>
    </w:p>
    <w:p w14:paraId="4FD44C9A" w14:textId="77777777" w:rsidR="0051305C" w:rsidRPr="0051305C" w:rsidRDefault="0051305C" w:rsidP="0051305C">
      <w:pPr>
        <w:pStyle w:val="Titlesubclause2"/>
        <w:numPr>
          <w:ilvl w:val="0"/>
          <w:numId w:val="0"/>
        </w:numPr>
        <w:spacing w:before="120" w:line="276" w:lineRule="auto"/>
        <w:ind w:left="1555"/>
        <w:rPr>
          <w:rFonts w:ascii="Ebrima" w:eastAsia="Calibri" w:hAnsi="Ebrima" w:cs="Calibri"/>
          <w:b w:val="0"/>
          <w:szCs w:val="22"/>
        </w:rPr>
      </w:pPr>
    </w:p>
    <w:p w14:paraId="568C4F29" w14:textId="48C88648" w:rsidR="00B62CC9" w:rsidRPr="00857DE2" w:rsidRDefault="00B62CC9" w:rsidP="00B62CC9">
      <w:pPr>
        <w:pStyle w:val="Titlesubclause2"/>
        <w:spacing w:before="120" w:line="276" w:lineRule="auto"/>
        <w:rPr>
          <w:rFonts w:ascii="Ebrima" w:eastAsia="Calibri" w:hAnsi="Ebrima" w:cs="Calibri"/>
          <w:b w:val="0"/>
          <w:szCs w:val="22"/>
        </w:rPr>
      </w:pPr>
      <w:r w:rsidRPr="00857DE2">
        <w:rPr>
          <w:rFonts w:ascii="Ebrima" w:hAnsi="Ebrima"/>
          <w:b w:val="0"/>
          <w:szCs w:val="22"/>
        </w:rPr>
        <w:t>memberships, or certifications.</w:t>
      </w:r>
      <w:r w:rsidR="00906255" w:rsidRPr="00857DE2">
        <w:rPr>
          <w:rFonts w:ascii="Ebrima" w:hAnsi="Ebrima"/>
          <w:b w:val="0"/>
          <w:szCs w:val="22"/>
        </w:rPr>
        <w:t xml:space="preserve"> Please also see the Recruitment Privacy Notice for further details.</w:t>
      </w:r>
    </w:p>
    <w:p w14:paraId="5FC5BC72" w14:textId="7F2A926C" w:rsidR="00B62CC9" w:rsidRPr="00857DE2" w:rsidRDefault="005F3E39" w:rsidP="00B62CC9">
      <w:pPr>
        <w:pStyle w:val="Titlesubclause2"/>
        <w:spacing w:before="120" w:line="276" w:lineRule="auto"/>
        <w:rPr>
          <w:rFonts w:ascii="Ebrima" w:eastAsia="Calibri" w:hAnsi="Ebrima" w:cs="Calibri"/>
          <w:b w:val="0"/>
          <w:szCs w:val="22"/>
        </w:rPr>
      </w:pPr>
      <w:r w:rsidRPr="00857DE2">
        <w:rPr>
          <w:rFonts w:ascii="Ebrima" w:hAnsi="Ebrima"/>
          <w:bCs/>
          <w:szCs w:val="22"/>
        </w:rPr>
        <w:t>Contact data</w:t>
      </w:r>
      <w:r w:rsidRPr="00857DE2">
        <w:rPr>
          <w:rFonts w:ascii="Ebrima" w:hAnsi="Ebrima"/>
          <w:b w:val="0"/>
          <w:szCs w:val="22"/>
        </w:rPr>
        <w:t xml:space="preserve">: </w:t>
      </w:r>
      <w:r w:rsidR="00B62CC9" w:rsidRPr="00857DE2">
        <w:rPr>
          <w:rFonts w:ascii="Ebrima" w:hAnsi="Ebrima"/>
          <w:b w:val="0"/>
          <w:szCs w:val="22"/>
        </w:rPr>
        <w:t>your basic contact information, including your name, address, telephone numbers (home, mobile/cell, work), email address, citizenship/nationality, date and place of birth, gender, right to work /work permit information if applicable</w:t>
      </w:r>
      <w:r w:rsidR="00611D7E" w:rsidRPr="00857DE2">
        <w:rPr>
          <w:rFonts w:ascii="Ebrima" w:hAnsi="Ebrima"/>
          <w:b w:val="0"/>
          <w:szCs w:val="22"/>
        </w:rPr>
        <w:t>, and emergency contact information.</w:t>
      </w:r>
    </w:p>
    <w:p w14:paraId="3FDB587A" w14:textId="533C6761" w:rsidR="00B62CC9" w:rsidRPr="00857DE2" w:rsidRDefault="00887607" w:rsidP="00B62CC9">
      <w:pPr>
        <w:pStyle w:val="Titlesubclause2"/>
        <w:spacing w:before="120" w:line="276" w:lineRule="auto"/>
        <w:rPr>
          <w:rFonts w:ascii="Ebrima" w:eastAsia="Calibri" w:hAnsi="Ebrima" w:cs="Calibri"/>
          <w:b w:val="0"/>
          <w:szCs w:val="22"/>
        </w:rPr>
      </w:pPr>
      <w:r w:rsidRPr="00857DE2">
        <w:rPr>
          <w:rFonts w:ascii="Ebrima" w:hAnsi="Ebrima"/>
          <w:bCs/>
          <w:szCs w:val="22"/>
        </w:rPr>
        <w:t>Verification data</w:t>
      </w:r>
      <w:r w:rsidRPr="00857DE2">
        <w:rPr>
          <w:rFonts w:ascii="Ebrima" w:hAnsi="Ebrima"/>
          <w:b w:val="0"/>
          <w:szCs w:val="22"/>
        </w:rPr>
        <w:t xml:space="preserve">: </w:t>
      </w:r>
      <w:r w:rsidR="00B62CC9" w:rsidRPr="00857DE2">
        <w:rPr>
          <w:rFonts w:ascii="Ebrima" w:hAnsi="Ebrima"/>
          <w:b w:val="0"/>
          <w:szCs w:val="22"/>
        </w:rPr>
        <w:t>your government issued identifiers subject to the conditions of applicable law, such as your national ID details, tax identification number, social security or national insurance number, passport number, and, where required for your job, your driver’s licen</w:t>
      </w:r>
      <w:r w:rsidR="00F75A6D" w:rsidRPr="00857DE2">
        <w:rPr>
          <w:rFonts w:ascii="Ebrima" w:hAnsi="Ebrima"/>
          <w:b w:val="0"/>
          <w:szCs w:val="22"/>
        </w:rPr>
        <w:t>c</w:t>
      </w:r>
      <w:r w:rsidR="00B62CC9" w:rsidRPr="00857DE2">
        <w:rPr>
          <w:rFonts w:ascii="Ebrima" w:hAnsi="Ebrima"/>
          <w:b w:val="0"/>
          <w:szCs w:val="22"/>
        </w:rPr>
        <w:t>e number.</w:t>
      </w:r>
    </w:p>
    <w:p w14:paraId="5CDE0BD9" w14:textId="56BD4FA4" w:rsidR="00B62CC9" w:rsidRPr="00857DE2" w:rsidRDefault="00887607" w:rsidP="00B62CC9">
      <w:pPr>
        <w:pStyle w:val="Titlesubclause2"/>
        <w:spacing w:before="120" w:line="276" w:lineRule="auto"/>
        <w:rPr>
          <w:rFonts w:ascii="Ebrima" w:eastAsia="Calibri" w:hAnsi="Ebrima" w:cs="Calibri"/>
          <w:b w:val="0"/>
          <w:szCs w:val="22"/>
        </w:rPr>
      </w:pPr>
      <w:r w:rsidRPr="00857DE2">
        <w:rPr>
          <w:rFonts w:ascii="Ebrima" w:hAnsi="Ebrima"/>
          <w:bCs/>
          <w:szCs w:val="22"/>
        </w:rPr>
        <w:t>Financial data</w:t>
      </w:r>
      <w:r w:rsidRPr="00857DE2">
        <w:rPr>
          <w:rFonts w:ascii="Ebrima" w:hAnsi="Ebrima"/>
          <w:b w:val="0"/>
          <w:szCs w:val="22"/>
        </w:rPr>
        <w:t xml:space="preserve">: </w:t>
      </w:r>
      <w:r w:rsidR="00B62CC9" w:rsidRPr="00857DE2">
        <w:rPr>
          <w:rFonts w:ascii="Ebrima" w:hAnsi="Ebrima"/>
          <w:b w:val="0"/>
          <w:szCs w:val="22"/>
        </w:rPr>
        <w:t>your bank and financial details for salary/payroll purposes, such as your salary, other remuneration, your IBAN number or bank account number, bank name and details.</w:t>
      </w:r>
    </w:p>
    <w:p w14:paraId="6955262E" w14:textId="77777777" w:rsidR="00A755D2" w:rsidRPr="00857DE2" w:rsidRDefault="00887607" w:rsidP="00D77DFD">
      <w:pPr>
        <w:pStyle w:val="Titlesubclause2"/>
        <w:spacing w:before="120" w:line="276" w:lineRule="auto"/>
        <w:rPr>
          <w:rFonts w:ascii="Ebrima" w:eastAsia="Calibri" w:hAnsi="Ebrima" w:cs="Calibri"/>
          <w:b w:val="0"/>
          <w:szCs w:val="22"/>
        </w:rPr>
      </w:pPr>
      <w:r w:rsidRPr="00857DE2">
        <w:rPr>
          <w:rFonts w:ascii="Ebrima" w:hAnsi="Ebrima"/>
          <w:bCs/>
          <w:szCs w:val="22"/>
        </w:rPr>
        <w:t>Employee records</w:t>
      </w:r>
      <w:r w:rsidRPr="00857DE2">
        <w:rPr>
          <w:rFonts w:ascii="Ebrima" w:hAnsi="Ebrima"/>
          <w:b w:val="0"/>
          <w:szCs w:val="22"/>
        </w:rPr>
        <w:t xml:space="preserve">: </w:t>
      </w:r>
      <w:r w:rsidR="00B62CC9" w:rsidRPr="00857DE2">
        <w:rPr>
          <w:rFonts w:ascii="Ebrima" w:hAnsi="Ebrima"/>
          <w:b w:val="0"/>
          <w:szCs w:val="22"/>
        </w:rPr>
        <w:t>information about your job and position, including the employee identification number, job title and description, department and manager, reporting lines, work location, cost centre, business unit or group, work status such as full time or part time, working hours, probation period if applicable, and employment contract terms.</w:t>
      </w:r>
      <w:r w:rsidR="006D1219" w:rsidRPr="00857DE2">
        <w:rPr>
          <w:rFonts w:ascii="Ebrima" w:hAnsi="Ebrima"/>
          <w:b w:val="0"/>
          <w:szCs w:val="22"/>
        </w:rPr>
        <w:t xml:space="preserve"> information about your working hours and leave entitlements, including attendance, holiday/vacation, leaves or absences, travel and mobility. </w:t>
      </w:r>
      <w:r w:rsidR="00D77DFD" w:rsidRPr="00857DE2">
        <w:rPr>
          <w:rFonts w:ascii="Ebrima" w:hAnsi="Ebrima"/>
          <w:b w:val="0"/>
          <w:szCs w:val="22"/>
        </w:rPr>
        <w:t xml:space="preserve"> </w:t>
      </w:r>
    </w:p>
    <w:p w14:paraId="5223020A" w14:textId="65E6FBC2" w:rsidR="00D77DFD" w:rsidRPr="00857DE2" w:rsidRDefault="00A755D2" w:rsidP="00C41114">
      <w:pPr>
        <w:pStyle w:val="Titlesubclause2"/>
        <w:numPr>
          <w:ilvl w:val="0"/>
          <w:numId w:val="0"/>
        </w:numPr>
        <w:spacing w:before="120" w:line="276" w:lineRule="auto"/>
        <w:ind w:left="1555"/>
        <w:rPr>
          <w:rFonts w:ascii="Ebrima" w:eastAsia="Calibri" w:hAnsi="Ebrima" w:cs="Calibri"/>
          <w:b w:val="0"/>
          <w:szCs w:val="22"/>
        </w:rPr>
      </w:pPr>
      <w:r w:rsidRPr="00857DE2">
        <w:rPr>
          <w:rFonts w:ascii="Ebrima" w:hAnsi="Ebrima"/>
          <w:b w:val="0"/>
          <w:szCs w:val="22"/>
        </w:rPr>
        <w:t xml:space="preserve">This may further include </w:t>
      </w:r>
      <w:r w:rsidR="00D77DFD" w:rsidRPr="00857DE2">
        <w:rPr>
          <w:rFonts w:ascii="Ebrima" w:hAnsi="Ebrima"/>
          <w:b w:val="0"/>
          <w:szCs w:val="22"/>
        </w:rPr>
        <w:t xml:space="preserve">information related to your work evaluations and performance, including regular evaluation details, reviews and feedback, details about performance plans, and information associated with professional development such as trainings (both internal and external), courses, seminars and conferences, and succession planning information. </w:t>
      </w:r>
    </w:p>
    <w:p w14:paraId="44955AF3" w14:textId="383901F1" w:rsidR="00B62CC9" w:rsidRPr="00857DE2" w:rsidRDefault="00FB3314" w:rsidP="00B62CC9">
      <w:pPr>
        <w:pStyle w:val="Titlesubclause2"/>
        <w:spacing w:before="120" w:line="276" w:lineRule="auto"/>
        <w:rPr>
          <w:rFonts w:ascii="Ebrima" w:eastAsia="Calibri" w:hAnsi="Ebrima" w:cs="Calibri"/>
          <w:b w:val="0"/>
          <w:szCs w:val="22"/>
        </w:rPr>
      </w:pPr>
      <w:r w:rsidRPr="00857DE2">
        <w:rPr>
          <w:rFonts w:ascii="Ebrima" w:hAnsi="Ebrima"/>
        </w:rPr>
        <w:t>Usage data</w:t>
      </w:r>
      <w:r w:rsidRPr="00857DE2">
        <w:rPr>
          <w:rFonts w:ascii="Ebrima" w:hAnsi="Ebrima"/>
          <w:b w:val="0"/>
        </w:rPr>
        <w:t xml:space="preserve">: </w:t>
      </w:r>
      <w:r w:rsidR="00210EF1" w:rsidRPr="00857DE2">
        <w:rPr>
          <w:rFonts w:ascii="Ebrima" w:hAnsi="Ebrima"/>
          <w:b w:val="0"/>
        </w:rPr>
        <w:t xml:space="preserve">information about </w:t>
      </w:r>
      <w:r w:rsidR="00202512" w:rsidRPr="00857DE2">
        <w:rPr>
          <w:rFonts w:ascii="Ebrima" w:hAnsi="Ebrima"/>
          <w:b w:val="0"/>
        </w:rPr>
        <w:t xml:space="preserve">your use of our </w:t>
      </w:r>
      <w:r w:rsidR="00EF2DB3" w:rsidRPr="00857DE2">
        <w:rPr>
          <w:rFonts w:ascii="Ebrima" w:hAnsi="Ebrima"/>
          <w:b w:val="0"/>
        </w:rPr>
        <w:t xml:space="preserve">information and communications systems, </w:t>
      </w:r>
      <w:r w:rsidR="00B62CC9" w:rsidRPr="00857DE2">
        <w:rPr>
          <w:rFonts w:ascii="Ebrima" w:hAnsi="Ebrima"/>
          <w:b w:val="0"/>
        </w:rPr>
        <w:t>information for use of company network and devices if applicable, such as username, password, contact details, work telephone number and device data (computer, telephone, tablet ID number), company photo, if provided.</w:t>
      </w:r>
    </w:p>
    <w:p w14:paraId="34B6D8FF" w14:textId="377BDC22" w:rsidR="005F2A65" w:rsidRPr="00857DE2" w:rsidRDefault="00FB0930" w:rsidP="005F2A65">
      <w:pPr>
        <w:pStyle w:val="Titlesubclause2"/>
        <w:spacing w:before="120" w:line="276" w:lineRule="auto"/>
        <w:rPr>
          <w:rFonts w:ascii="Ebrima" w:eastAsia="Calibri" w:hAnsi="Ebrima" w:cs="Calibri"/>
          <w:b w:val="0"/>
          <w:szCs w:val="22"/>
        </w:rPr>
      </w:pPr>
      <w:r w:rsidRPr="00857DE2">
        <w:rPr>
          <w:rFonts w:ascii="Ebrima" w:hAnsi="Ebrima"/>
          <w:bCs/>
          <w:szCs w:val="22"/>
        </w:rPr>
        <w:t>Benefits</w:t>
      </w:r>
      <w:r w:rsidRPr="00857DE2">
        <w:rPr>
          <w:rFonts w:ascii="Ebrima" w:hAnsi="Ebrima"/>
          <w:b w:val="0"/>
          <w:szCs w:val="22"/>
        </w:rPr>
        <w:t xml:space="preserve">: </w:t>
      </w:r>
      <w:r w:rsidR="00B62CC9" w:rsidRPr="00857DE2">
        <w:rPr>
          <w:rFonts w:ascii="Ebrima" w:hAnsi="Ebrima"/>
          <w:b w:val="0"/>
          <w:szCs w:val="22"/>
        </w:rPr>
        <w:t>economic and financial information for compensation and benefits, including your banking and account details for remuneration and compensation, information on raises and bonuses, your benefits package and information and details associated with pensions or insurance program</w:t>
      </w:r>
      <w:r w:rsidR="00365B89" w:rsidRPr="00857DE2">
        <w:rPr>
          <w:rFonts w:ascii="Ebrima" w:hAnsi="Ebrima"/>
          <w:b w:val="0"/>
          <w:szCs w:val="22"/>
        </w:rPr>
        <w:t>me</w:t>
      </w:r>
      <w:r w:rsidR="00B62CC9" w:rsidRPr="00857DE2">
        <w:rPr>
          <w:rFonts w:ascii="Ebrima" w:hAnsi="Ebrima"/>
          <w:b w:val="0"/>
          <w:szCs w:val="22"/>
        </w:rPr>
        <w:t xml:space="preserve">s that may be offered as part of your employment.  </w:t>
      </w:r>
      <w:r w:rsidR="00E27D3C" w:rsidRPr="00857DE2">
        <w:rPr>
          <w:rFonts w:ascii="Ebrima" w:hAnsi="Ebrima"/>
          <w:b w:val="0"/>
          <w:szCs w:val="22"/>
        </w:rPr>
        <w:t>Where relevant this may also include i</w:t>
      </w:r>
      <w:r w:rsidR="005F2A65" w:rsidRPr="00857DE2">
        <w:rPr>
          <w:rFonts w:ascii="Ebrima" w:hAnsi="Ebrima"/>
          <w:b w:val="0"/>
          <w:szCs w:val="22"/>
        </w:rPr>
        <w:t>nformation about your, including marital status, dependents, beneficiaries and partner/spouse</w:t>
      </w:r>
      <w:r w:rsidR="00611D7E" w:rsidRPr="00857DE2">
        <w:rPr>
          <w:rFonts w:ascii="Ebrima" w:hAnsi="Ebrima"/>
          <w:b w:val="0"/>
          <w:szCs w:val="22"/>
        </w:rPr>
        <w:t>.</w:t>
      </w:r>
    </w:p>
    <w:p w14:paraId="03C2F9CA" w14:textId="77777777" w:rsidR="0051305C" w:rsidRPr="0051305C" w:rsidRDefault="00AC41C2" w:rsidP="00B62CC9">
      <w:pPr>
        <w:pStyle w:val="Titlesubclause2"/>
        <w:spacing w:before="120" w:line="276" w:lineRule="auto"/>
        <w:rPr>
          <w:rFonts w:ascii="Ebrima" w:eastAsia="Calibri" w:hAnsi="Ebrima" w:cs="Calibri"/>
          <w:b w:val="0"/>
          <w:szCs w:val="22"/>
        </w:rPr>
      </w:pPr>
      <w:r w:rsidRPr="00857DE2">
        <w:rPr>
          <w:rFonts w:ascii="Ebrima" w:hAnsi="Ebrima"/>
          <w:bCs/>
          <w:szCs w:val="22"/>
        </w:rPr>
        <w:t>Expenses</w:t>
      </w:r>
      <w:r w:rsidRPr="00857DE2">
        <w:rPr>
          <w:rFonts w:ascii="Ebrima" w:hAnsi="Ebrima"/>
          <w:b w:val="0"/>
          <w:szCs w:val="22"/>
        </w:rPr>
        <w:t xml:space="preserve">: </w:t>
      </w:r>
      <w:r w:rsidR="00B62CC9" w:rsidRPr="00857DE2">
        <w:rPr>
          <w:rFonts w:ascii="Ebrima" w:hAnsi="Ebrima"/>
          <w:b w:val="0"/>
          <w:szCs w:val="22"/>
        </w:rPr>
        <w:t xml:space="preserve">information collected for travel and expense purposes, such as credit card, bank details (account number, IBAN, etc.), booking and itinerary details, passport information (number, expiration, issuing authority, etc.) and visa and immigration information, and travel </w:t>
      </w:r>
    </w:p>
    <w:p w14:paraId="57512F14" w14:textId="77777777" w:rsidR="0051305C" w:rsidRPr="0051305C" w:rsidRDefault="0051305C" w:rsidP="0051305C">
      <w:pPr>
        <w:pStyle w:val="Titlesubclause2"/>
        <w:numPr>
          <w:ilvl w:val="0"/>
          <w:numId w:val="0"/>
        </w:numPr>
        <w:spacing w:before="120" w:line="276" w:lineRule="auto"/>
        <w:ind w:left="1555"/>
        <w:rPr>
          <w:rFonts w:ascii="Ebrima" w:eastAsia="Calibri" w:hAnsi="Ebrima" w:cs="Calibri"/>
          <w:b w:val="0"/>
          <w:szCs w:val="22"/>
        </w:rPr>
      </w:pPr>
    </w:p>
    <w:p w14:paraId="532704CF" w14:textId="77777777" w:rsidR="0051305C" w:rsidRPr="0051305C" w:rsidRDefault="0051305C" w:rsidP="0051305C">
      <w:pPr>
        <w:pStyle w:val="Titlesubclause2"/>
        <w:numPr>
          <w:ilvl w:val="0"/>
          <w:numId w:val="0"/>
        </w:numPr>
        <w:spacing w:before="120" w:line="276" w:lineRule="auto"/>
        <w:ind w:left="1555"/>
        <w:rPr>
          <w:rFonts w:ascii="Ebrima" w:eastAsia="Calibri" w:hAnsi="Ebrima" w:cs="Calibri"/>
          <w:b w:val="0"/>
          <w:szCs w:val="22"/>
        </w:rPr>
      </w:pPr>
    </w:p>
    <w:p w14:paraId="2708F575" w14:textId="114D078A" w:rsidR="00B62CC9" w:rsidRPr="00857DE2" w:rsidRDefault="00B62CC9" w:rsidP="00B62CC9">
      <w:pPr>
        <w:pStyle w:val="Titlesubclause2"/>
        <w:spacing w:before="120" w:line="276" w:lineRule="auto"/>
        <w:rPr>
          <w:rFonts w:ascii="Ebrima" w:eastAsia="Calibri" w:hAnsi="Ebrima" w:cs="Calibri"/>
          <w:b w:val="0"/>
          <w:szCs w:val="22"/>
        </w:rPr>
      </w:pPr>
      <w:r w:rsidRPr="00857DE2">
        <w:rPr>
          <w:rFonts w:ascii="Ebrima" w:hAnsi="Ebrima"/>
          <w:b w:val="0"/>
          <w:szCs w:val="22"/>
        </w:rPr>
        <w:t>preferences (seat preference, dietary restrictions, frequent flyer and corporate memberships, if provided)</w:t>
      </w:r>
      <w:r w:rsidR="007C0F93" w:rsidRPr="00857DE2">
        <w:rPr>
          <w:rFonts w:ascii="Ebrima" w:hAnsi="Ebrima"/>
          <w:b w:val="0"/>
          <w:szCs w:val="22"/>
        </w:rPr>
        <w:t>.</w:t>
      </w:r>
    </w:p>
    <w:p w14:paraId="29DC71A3" w14:textId="3197262D" w:rsidR="00AC41C2" w:rsidRPr="00857DE2" w:rsidRDefault="00AC41C2" w:rsidP="00B62CC9">
      <w:pPr>
        <w:pStyle w:val="Titlesubclause2"/>
        <w:spacing w:before="120" w:line="276" w:lineRule="auto"/>
        <w:rPr>
          <w:rFonts w:ascii="Ebrima" w:eastAsia="Calibri" w:hAnsi="Ebrima" w:cs="Calibri"/>
          <w:b w:val="0"/>
          <w:szCs w:val="22"/>
        </w:rPr>
      </w:pPr>
      <w:r w:rsidRPr="00857DE2">
        <w:rPr>
          <w:rFonts w:ascii="Ebrima" w:hAnsi="Ebrima"/>
          <w:bCs/>
          <w:szCs w:val="22"/>
        </w:rPr>
        <w:t>CCTV data</w:t>
      </w:r>
      <w:r w:rsidRPr="00857DE2">
        <w:rPr>
          <w:rFonts w:ascii="Ebrima" w:hAnsi="Ebrima"/>
          <w:b w:val="0"/>
          <w:szCs w:val="22"/>
        </w:rPr>
        <w:t>:</w:t>
      </w:r>
      <w:r w:rsidRPr="00857DE2">
        <w:rPr>
          <w:rFonts w:ascii="Ebrima" w:eastAsia="Calibri" w:hAnsi="Ebrima" w:cs="Calibri"/>
          <w:b w:val="0"/>
          <w:szCs w:val="22"/>
        </w:rPr>
        <w:t xml:space="preserve"> CCTV footage</w:t>
      </w:r>
    </w:p>
    <w:p w14:paraId="1DBD5CD4" w14:textId="3C496036" w:rsidR="00B62CC9" w:rsidRPr="00857DE2" w:rsidRDefault="00EA3574" w:rsidP="008B7077">
      <w:pPr>
        <w:pStyle w:val="TitleClause"/>
        <w:rPr>
          <w:rFonts w:ascii="Ebrima" w:hAnsi="Ebrima"/>
        </w:rPr>
      </w:pPr>
      <w:r w:rsidRPr="00857DE2">
        <w:rPr>
          <w:rFonts w:ascii="Ebrima" w:eastAsia="Calibri" w:hAnsi="Ebrima"/>
        </w:rPr>
        <w:t>S</w:t>
      </w:r>
      <w:r w:rsidR="005133FB" w:rsidRPr="00857DE2">
        <w:rPr>
          <w:rFonts w:ascii="Ebrima" w:eastAsia="Calibri" w:hAnsi="Ebrima"/>
        </w:rPr>
        <w:t>pecial category data processing</w:t>
      </w:r>
      <w:r w:rsidR="00B62CC9" w:rsidRPr="00857DE2">
        <w:rPr>
          <w:rFonts w:ascii="Ebrima" w:hAnsi="Ebrima"/>
        </w:rPr>
        <w:t xml:space="preserve"> </w:t>
      </w:r>
    </w:p>
    <w:p w14:paraId="1103BF3C" w14:textId="439CE0B5" w:rsidR="00022BE9" w:rsidRPr="00857DE2" w:rsidRDefault="00022BE9" w:rsidP="00022BE9">
      <w:pPr>
        <w:pStyle w:val="Untitledsubclause1"/>
        <w:rPr>
          <w:rFonts w:ascii="Ebrima" w:hAnsi="Ebrima"/>
        </w:rPr>
      </w:pPr>
      <w:r w:rsidRPr="00857DE2">
        <w:rPr>
          <w:rFonts w:ascii="Ebrima" w:hAnsi="Ebrima"/>
        </w:rPr>
        <w:t>We may also collect, store and use “</w:t>
      </w:r>
      <w:r w:rsidR="00F24BF4" w:rsidRPr="00857DE2">
        <w:rPr>
          <w:rFonts w:ascii="Ebrima" w:hAnsi="Ebrima"/>
        </w:rPr>
        <w:t>S</w:t>
      </w:r>
      <w:r w:rsidRPr="00857DE2">
        <w:rPr>
          <w:rFonts w:ascii="Ebrima" w:hAnsi="Ebrima"/>
        </w:rPr>
        <w:t xml:space="preserve">pecial </w:t>
      </w:r>
      <w:r w:rsidR="00F24BF4" w:rsidRPr="00857DE2">
        <w:rPr>
          <w:rFonts w:ascii="Ebrima" w:hAnsi="Ebrima"/>
        </w:rPr>
        <w:t>C</w:t>
      </w:r>
      <w:r w:rsidRPr="00857DE2">
        <w:rPr>
          <w:rFonts w:ascii="Ebrima" w:hAnsi="Ebrima"/>
        </w:rPr>
        <w:t xml:space="preserve">ategories” of </w:t>
      </w:r>
      <w:r w:rsidR="008014FF" w:rsidRPr="00857DE2">
        <w:rPr>
          <w:rFonts w:ascii="Ebrima" w:hAnsi="Ebrima"/>
        </w:rPr>
        <w:t>Personal Data</w:t>
      </w:r>
      <w:r w:rsidRPr="00857DE2">
        <w:rPr>
          <w:rFonts w:ascii="Ebrima" w:hAnsi="Ebrima"/>
        </w:rPr>
        <w:t xml:space="preserve"> or </w:t>
      </w:r>
      <w:r w:rsidR="00CE66BA" w:rsidRPr="00857DE2">
        <w:rPr>
          <w:rFonts w:ascii="Ebrima" w:hAnsi="Ebrima"/>
        </w:rPr>
        <w:t>C</w:t>
      </w:r>
      <w:r w:rsidRPr="00857DE2">
        <w:rPr>
          <w:rFonts w:ascii="Ebrima" w:hAnsi="Ebrima"/>
        </w:rPr>
        <w:t xml:space="preserve">riminal </w:t>
      </w:r>
      <w:r w:rsidR="00CE66BA" w:rsidRPr="00857DE2">
        <w:rPr>
          <w:rFonts w:ascii="Ebrima" w:hAnsi="Ebrima"/>
        </w:rPr>
        <w:t>C</w:t>
      </w:r>
      <w:r w:rsidRPr="00857DE2">
        <w:rPr>
          <w:rFonts w:ascii="Ebrima" w:hAnsi="Ebrima"/>
        </w:rPr>
        <w:t xml:space="preserve">onviction </w:t>
      </w:r>
      <w:r w:rsidR="00CE66BA" w:rsidRPr="00857DE2">
        <w:rPr>
          <w:rFonts w:ascii="Ebrima" w:hAnsi="Ebrima"/>
        </w:rPr>
        <w:t>D</w:t>
      </w:r>
      <w:r w:rsidRPr="00857DE2">
        <w:rPr>
          <w:rFonts w:ascii="Ebrima" w:hAnsi="Ebrima"/>
        </w:rPr>
        <w:t xml:space="preserve">ata. These are considered more sensitive and require a higher level of protection under </w:t>
      </w:r>
      <w:r w:rsidR="00CE66BA" w:rsidRPr="00857DE2">
        <w:rPr>
          <w:rFonts w:ascii="Ebrima" w:hAnsi="Ebrima"/>
        </w:rPr>
        <w:t>D</w:t>
      </w:r>
      <w:r w:rsidRPr="00857DE2">
        <w:rPr>
          <w:rFonts w:ascii="Ebrima" w:hAnsi="Ebrima"/>
        </w:rPr>
        <w:t xml:space="preserve">ata </w:t>
      </w:r>
      <w:r w:rsidR="00CE66BA" w:rsidRPr="00857DE2">
        <w:rPr>
          <w:rFonts w:ascii="Ebrima" w:hAnsi="Ebrima"/>
        </w:rPr>
        <w:t>P</w:t>
      </w:r>
      <w:r w:rsidRPr="00857DE2">
        <w:rPr>
          <w:rFonts w:ascii="Ebrima" w:hAnsi="Ebrima"/>
        </w:rPr>
        <w:t xml:space="preserve">rotection </w:t>
      </w:r>
      <w:r w:rsidR="00CE66BA" w:rsidRPr="00857DE2">
        <w:rPr>
          <w:rFonts w:ascii="Ebrima" w:hAnsi="Ebrima"/>
        </w:rPr>
        <w:t>L</w:t>
      </w:r>
      <w:r w:rsidR="00322945" w:rsidRPr="00857DE2">
        <w:rPr>
          <w:rFonts w:ascii="Ebrima" w:hAnsi="Ebrima"/>
        </w:rPr>
        <w:t>aws</w:t>
      </w:r>
      <w:r w:rsidRPr="00857DE2">
        <w:rPr>
          <w:rFonts w:ascii="Ebrima" w:hAnsi="Ebrima"/>
        </w:rPr>
        <w:t xml:space="preserve">. This includes: </w:t>
      </w:r>
    </w:p>
    <w:p w14:paraId="4BEA8AD3" w14:textId="6F47AC98" w:rsidR="00022BE9" w:rsidRPr="00857DE2" w:rsidRDefault="00022BE9" w:rsidP="00C41114">
      <w:pPr>
        <w:pStyle w:val="Titlesubclause2"/>
        <w:spacing w:before="120" w:line="276" w:lineRule="auto"/>
        <w:rPr>
          <w:rFonts w:ascii="Ebrima" w:hAnsi="Ebrima"/>
          <w:bCs/>
          <w:szCs w:val="22"/>
        </w:rPr>
      </w:pPr>
      <w:r w:rsidRPr="00857DE2">
        <w:rPr>
          <w:rFonts w:ascii="Ebrima" w:hAnsi="Ebrima"/>
          <w:bCs/>
          <w:szCs w:val="22"/>
        </w:rPr>
        <w:t>Special Categor</w:t>
      </w:r>
      <w:r w:rsidR="0021685D" w:rsidRPr="00857DE2">
        <w:rPr>
          <w:rFonts w:ascii="Ebrima" w:hAnsi="Ebrima"/>
          <w:bCs/>
          <w:szCs w:val="22"/>
        </w:rPr>
        <w:t>ies of</w:t>
      </w:r>
      <w:r w:rsidRPr="00857DE2">
        <w:rPr>
          <w:rFonts w:ascii="Ebrima" w:hAnsi="Ebrima"/>
          <w:bCs/>
          <w:szCs w:val="22"/>
        </w:rPr>
        <w:t xml:space="preserve"> </w:t>
      </w:r>
      <w:r w:rsidR="008014FF" w:rsidRPr="00857DE2">
        <w:rPr>
          <w:rFonts w:ascii="Ebrima" w:hAnsi="Ebrima"/>
          <w:bCs/>
          <w:szCs w:val="22"/>
        </w:rPr>
        <w:t>Personal Data</w:t>
      </w:r>
      <w:r w:rsidRPr="00857DE2">
        <w:rPr>
          <w:rFonts w:ascii="Ebrima" w:hAnsi="Ebrima"/>
          <w:bCs/>
          <w:szCs w:val="22"/>
        </w:rPr>
        <w:t>:</w:t>
      </w:r>
      <w:r w:rsidRPr="00857DE2">
        <w:rPr>
          <w:rFonts w:ascii="Ebrima" w:hAnsi="Ebrima"/>
          <w:b w:val="0"/>
          <w:szCs w:val="22"/>
        </w:rPr>
        <w:t xml:space="preserve"> Information about your health, including any medical condition, health and sickness records</w:t>
      </w:r>
      <w:r w:rsidR="00565626" w:rsidRPr="00857DE2">
        <w:rPr>
          <w:rFonts w:ascii="Ebrima" w:hAnsi="Ebrima"/>
          <w:b w:val="0"/>
          <w:szCs w:val="22"/>
        </w:rPr>
        <w:t>.</w:t>
      </w:r>
      <w:r w:rsidR="00940345" w:rsidRPr="00857DE2">
        <w:rPr>
          <w:rFonts w:ascii="Ebrima" w:hAnsi="Ebrima"/>
          <w:b w:val="0"/>
          <w:szCs w:val="22"/>
        </w:rPr>
        <w:t xml:space="preserve"> This further includes information relating to your race or nationality or ethnic origin, religious, philosophical or moral beliefs, or your sexual life or sexual orientation</w:t>
      </w:r>
      <w:r w:rsidR="002C0089" w:rsidRPr="00857DE2">
        <w:rPr>
          <w:rFonts w:ascii="Ebrima" w:hAnsi="Ebrima"/>
          <w:b w:val="0"/>
          <w:szCs w:val="22"/>
        </w:rPr>
        <w:t>, for equal opportunity monitoring purposes.</w:t>
      </w:r>
    </w:p>
    <w:p w14:paraId="7FDC9ED5" w14:textId="3DC5328C" w:rsidR="00022BE9" w:rsidRPr="00857DE2" w:rsidRDefault="00022BE9" w:rsidP="00C41114">
      <w:pPr>
        <w:pStyle w:val="Titlesubclause2"/>
        <w:spacing w:before="120" w:line="276" w:lineRule="auto"/>
        <w:rPr>
          <w:rFonts w:ascii="Ebrima" w:hAnsi="Ebrima"/>
          <w:bCs/>
          <w:szCs w:val="22"/>
        </w:rPr>
      </w:pPr>
      <w:r w:rsidRPr="00857DE2">
        <w:rPr>
          <w:rFonts w:ascii="Ebrima" w:hAnsi="Ebrima"/>
          <w:bCs/>
          <w:szCs w:val="22"/>
        </w:rPr>
        <w:t>Criminal</w:t>
      </w:r>
      <w:r w:rsidR="00F24BF4" w:rsidRPr="00857DE2">
        <w:rPr>
          <w:rFonts w:ascii="Ebrima" w:hAnsi="Ebrima"/>
          <w:bCs/>
          <w:szCs w:val="22"/>
        </w:rPr>
        <w:t xml:space="preserve"> Conviction</w:t>
      </w:r>
      <w:r w:rsidR="00133F02" w:rsidRPr="00857DE2">
        <w:rPr>
          <w:rFonts w:ascii="Ebrima" w:hAnsi="Ebrima"/>
          <w:bCs/>
          <w:szCs w:val="22"/>
        </w:rPr>
        <w:t xml:space="preserve"> </w:t>
      </w:r>
      <w:r w:rsidRPr="00857DE2">
        <w:rPr>
          <w:rFonts w:ascii="Ebrima" w:hAnsi="Ebrima"/>
          <w:bCs/>
          <w:szCs w:val="22"/>
        </w:rPr>
        <w:t>Data:</w:t>
      </w:r>
      <w:r w:rsidR="00565626" w:rsidRPr="00857DE2">
        <w:rPr>
          <w:rFonts w:ascii="Ebrima" w:hAnsi="Ebrima"/>
          <w:bCs/>
          <w:szCs w:val="22"/>
        </w:rPr>
        <w:t xml:space="preserve"> </w:t>
      </w:r>
      <w:r w:rsidRPr="00857DE2">
        <w:rPr>
          <w:rFonts w:ascii="Ebrima" w:hAnsi="Ebrima"/>
          <w:b w:val="0"/>
          <w:szCs w:val="22"/>
        </w:rPr>
        <w:t>Information about criminal convictions and offences (obtained from criminal background checks – where permitted, including the existence of any driving offence – should your role require driving a company vehicle)</w:t>
      </w:r>
      <w:r w:rsidR="00713F10" w:rsidRPr="00857DE2">
        <w:rPr>
          <w:rFonts w:ascii="Ebrima" w:hAnsi="Ebrima"/>
          <w:b w:val="0"/>
          <w:szCs w:val="22"/>
        </w:rPr>
        <w:t>.</w:t>
      </w:r>
      <w:r w:rsidRPr="00857DE2">
        <w:rPr>
          <w:rFonts w:ascii="Ebrima" w:hAnsi="Ebrima"/>
          <w:bCs/>
          <w:szCs w:val="22"/>
        </w:rPr>
        <w:t xml:space="preserve"> </w:t>
      </w:r>
    </w:p>
    <w:p w14:paraId="150ADD5C" w14:textId="46D6DF66" w:rsidR="003B5892" w:rsidRPr="00857DE2" w:rsidRDefault="004D6E25" w:rsidP="008B7077">
      <w:pPr>
        <w:pStyle w:val="TitleClause"/>
        <w:rPr>
          <w:rFonts w:ascii="Ebrima" w:hAnsi="Ebrima"/>
        </w:rPr>
      </w:pPr>
      <w:r w:rsidRPr="00857DE2">
        <w:rPr>
          <w:rFonts w:ascii="Ebrima" w:hAnsi="Ebrima"/>
        </w:rPr>
        <w:t>H</w:t>
      </w:r>
      <w:r w:rsidR="005133FB" w:rsidRPr="00857DE2">
        <w:rPr>
          <w:rFonts w:ascii="Ebrima" w:hAnsi="Ebrima"/>
        </w:rPr>
        <w:t>ow we collect information</w:t>
      </w:r>
    </w:p>
    <w:p w14:paraId="32502CF2" w14:textId="609819E9" w:rsidR="00464745" w:rsidRPr="00857DE2" w:rsidRDefault="00464745" w:rsidP="006015A6">
      <w:pPr>
        <w:pStyle w:val="Untitledsubclause1"/>
        <w:rPr>
          <w:rFonts w:ascii="Ebrima" w:hAnsi="Ebrima"/>
          <w:szCs w:val="22"/>
        </w:rPr>
      </w:pPr>
      <w:r w:rsidRPr="00857DE2">
        <w:rPr>
          <w:rFonts w:ascii="Ebrima" w:hAnsi="Ebrima"/>
        </w:rPr>
        <w:t xml:space="preserve">We </w:t>
      </w:r>
      <w:r w:rsidR="00FA6F71" w:rsidRPr="00857DE2">
        <w:rPr>
          <w:rFonts w:ascii="Ebrima" w:hAnsi="Ebrima"/>
        </w:rPr>
        <w:t xml:space="preserve">may </w:t>
      </w:r>
      <w:r w:rsidRPr="00857DE2">
        <w:rPr>
          <w:rFonts w:ascii="Ebrima" w:hAnsi="Ebrima"/>
        </w:rPr>
        <w:t xml:space="preserve">collect </w:t>
      </w:r>
      <w:r w:rsidR="008014FF" w:rsidRPr="00857DE2">
        <w:rPr>
          <w:rFonts w:ascii="Ebrima" w:hAnsi="Ebrima"/>
        </w:rPr>
        <w:t>Personal Data</w:t>
      </w:r>
      <w:r w:rsidRPr="00857DE2">
        <w:rPr>
          <w:rFonts w:ascii="Ebrima" w:hAnsi="Ebrima"/>
        </w:rPr>
        <w:t xml:space="preserve"> about </w:t>
      </w:r>
      <w:r w:rsidR="00FA6F71" w:rsidRPr="00857DE2">
        <w:rPr>
          <w:rFonts w:ascii="Ebrima" w:hAnsi="Ebrima"/>
        </w:rPr>
        <w:t>you</w:t>
      </w:r>
      <w:r w:rsidR="006015A6" w:rsidRPr="00857DE2">
        <w:rPr>
          <w:rFonts w:ascii="Ebrima" w:hAnsi="Ebrima"/>
        </w:rPr>
        <w:t xml:space="preserve"> t</w:t>
      </w:r>
      <w:r w:rsidRPr="00857DE2">
        <w:rPr>
          <w:rFonts w:ascii="Ebrima" w:hAnsi="Ebrima"/>
          <w:szCs w:val="22"/>
        </w:rPr>
        <w:t>hrough the application and recruitment process</w:t>
      </w:r>
      <w:r w:rsidR="006015A6" w:rsidRPr="00857DE2">
        <w:rPr>
          <w:rFonts w:ascii="Ebrima" w:hAnsi="Ebrima"/>
          <w:szCs w:val="22"/>
        </w:rPr>
        <w:t xml:space="preserve"> either:</w:t>
      </w:r>
    </w:p>
    <w:p w14:paraId="48D9042C" w14:textId="220605E4" w:rsidR="00464745" w:rsidRPr="00857DE2" w:rsidRDefault="00FA6F71" w:rsidP="00C41114">
      <w:pPr>
        <w:pStyle w:val="Titlesubclause2"/>
        <w:spacing w:before="120" w:line="276" w:lineRule="auto"/>
        <w:rPr>
          <w:rFonts w:ascii="Ebrima" w:hAnsi="Ebrima"/>
          <w:szCs w:val="22"/>
        </w:rPr>
      </w:pPr>
      <w:r w:rsidRPr="00857DE2">
        <w:rPr>
          <w:rFonts w:ascii="Ebrima" w:hAnsi="Ebrima"/>
          <w:b w:val="0"/>
          <w:szCs w:val="22"/>
        </w:rPr>
        <w:t>D</w:t>
      </w:r>
      <w:r w:rsidR="00464745" w:rsidRPr="00857DE2">
        <w:rPr>
          <w:rFonts w:ascii="Ebrima" w:hAnsi="Ebrima"/>
          <w:b w:val="0"/>
          <w:szCs w:val="22"/>
        </w:rPr>
        <w:t>irectly from you</w:t>
      </w:r>
      <w:r w:rsidR="006015A6" w:rsidRPr="00857DE2">
        <w:rPr>
          <w:rFonts w:ascii="Ebrima" w:hAnsi="Ebrima"/>
          <w:b w:val="0"/>
          <w:szCs w:val="22"/>
        </w:rPr>
        <w:t>,</w:t>
      </w:r>
    </w:p>
    <w:p w14:paraId="4881F808" w14:textId="5C1CB838" w:rsidR="00464745" w:rsidRPr="00857DE2" w:rsidRDefault="00464745" w:rsidP="00C41114">
      <w:pPr>
        <w:pStyle w:val="Titlesubclause2"/>
        <w:spacing w:before="120" w:line="276" w:lineRule="auto"/>
        <w:rPr>
          <w:rFonts w:ascii="Ebrima" w:hAnsi="Ebrima"/>
          <w:szCs w:val="22"/>
        </w:rPr>
      </w:pPr>
      <w:r w:rsidRPr="00857DE2">
        <w:rPr>
          <w:rFonts w:ascii="Ebrima" w:hAnsi="Ebrima"/>
          <w:b w:val="0"/>
          <w:szCs w:val="22"/>
        </w:rPr>
        <w:t>Sometimes from an employment agency or background/pre-employment check provider</w:t>
      </w:r>
      <w:r w:rsidR="006015A6" w:rsidRPr="00857DE2">
        <w:rPr>
          <w:rFonts w:ascii="Ebrima" w:hAnsi="Ebrima"/>
          <w:b w:val="0"/>
          <w:szCs w:val="22"/>
        </w:rPr>
        <w:t xml:space="preserve">, </w:t>
      </w:r>
      <w:r w:rsidR="006354FA" w:rsidRPr="00857DE2">
        <w:rPr>
          <w:rFonts w:ascii="Ebrima" w:hAnsi="Ebrima"/>
          <w:b w:val="0"/>
          <w:szCs w:val="22"/>
        </w:rPr>
        <w:t>and/or</w:t>
      </w:r>
    </w:p>
    <w:p w14:paraId="3D1521E6" w14:textId="54D4259E" w:rsidR="00464745" w:rsidRPr="00857DE2" w:rsidRDefault="006015A6" w:rsidP="00C41114">
      <w:pPr>
        <w:pStyle w:val="Titlesubclause2"/>
        <w:spacing w:before="120" w:line="276" w:lineRule="auto"/>
        <w:rPr>
          <w:rFonts w:ascii="Ebrima" w:hAnsi="Ebrima"/>
          <w:szCs w:val="22"/>
        </w:rPr>
      </w:pPr>
      <w:r w:rsidRPr="00857DE2">
        <w:rPr>
          <w:rFonts w:ascii="Ebrima" w:hAnsi="Ebrima"/>
          <w:b w:val="0"/>
          <w:szCs w:val="22"/>
        </w:rPr>
        <w:t>From p</w:t>
      </w:r>
      <w:r w:rsidR="00464745" w:rsidRPr="00857DE2">
        <w:rPr>
          <w:rFonts w:ascii="Ebrima" w:hAnsi="Ebrima"/>
          <w:b w:val="0"/>
          <w:szCs w:val="22"/>
        </w:rPr>
        <w:t xml:space="preserve">ublicly accessible sources, such as LinkedIn. </w:t>
      </w:r>
    </w:p>
    <w:p w14:paraId="2E9CB1FF" w14:textId="7D57F63D" w:rsidR="00464745" w:rsidRPr="00857DE2" w:rsidRDefault="00464745">
      <w:pPr>
        <w:pStyle w:val="Untitledsubclause1"/>
        <w:rPr>
          <w:rFonts w:ascii="Ebrima" w:hAnsi="Ebrima"/>
        </w:rPr>
      </w:pPr>
      <w:r w:rsidRPr="00857DE2">
        <w:rPr>
          <w:rFonts w:ascii="Ebrima" w:hAnsi="Ebrima"/>
        </w:rPr>
        <w:t xml:space="preserve">We may sometimes collect additional information from third parties including former employers, credit reference agencies and referees.  </w:t>
      </w:r>
    </w:p>
    <w:p w14:paraId="4C6543B3" w14:textId="6E5E4476" w:rsidR="00464745" w:rsidRPr="00857DE2" w:rsidRDefault="00464745" w:rsidP="00464745">
      <w:pPr>
        <w:pStyle w:val="Untitledsubclause1"/>
        <w:rPr>
          <w:rFonts w:ascii="Ebrima" w:hAnsi="Ebrima"/>
        </w:rPr>
      </w:pPr>
      <w:r w:rsidRPr="00857DE2">
        <w:rPr>
          <w:rFonts w:ascii="Ebrima" w:hAnsi="Ebrima"/>
        </w:rPr>
        <w:t xml:space="preserve">We </w:t>
      </w:r>
      <w:r w:rsidR="00DA20D4" w:rsidRPr="00857DE2">
        <w:rPr>
          <w:rFonts w:ascii="Ebrima" w:hAnsi="Ebrima"/>
        </w:rPr>
        <w:t>may</w:t>
      </w:r>
      <w:r w:rsidRPr="00857DE2">
        <w:rPr>
          <w:rFonts w:ascii="Ebrima" w:hAnsi="Ebrima"/>
        </w:rPr>
        <w:t xml:space="preserve"> collect additional </w:t>
      </w:r>
      <w:r w:rsidR="008014FF" w:rsidRPr="00857DE2">
        <w:rPr>
          <w:rFonts w:ascii="Ebrima" w:hAnsi="Ebrima"/>
        </w:rPr>
        <w:t>Personal Data</w:t>
      </w:r>
      <w:r w:rsidRPr="00857DE2">
        <w:rPr>
          <w:rFonts w:ascii="Ebrima" w:hAnsi="Ebrima"/>
        </w:rPr>
        <w:t xml:space="preserve"> in the course of job-related activities throughout the period </w:t>
      </w:r>
      <w:r w:rsidR="00750434" w:rsidRPr="00857DE2">
        <w:rPr>
          <w:rFonts w:ascii="Ebrima" w:hAnsi="Ebrima"/>
        </w:rPr>
        <w:t>that</w:t>
      </w:r>
      <w:r w:rsidRPr="00857DE2">
        <w:rPr>
          <w:rFonts w:ascii="Ebrima" w:hAnsi="Ebrima"/>
        </w:rPr>
        <w:t xml:space="preserve"> you work for us.  </w:t>
      </w:r>
    </w:p>
    <w:p w14:paraId="56A8B6A2" w14:textId="6A4D3272" w:rsidR="005A3EF9" w:rsidRPr="00857DE2" w:rsidRDefault="006354FA" w:rsidP="008B7077">
      <w:pPr>
        <w:pStyle w:val="TitleClause"/>
        <w:rPr>
          <w:rFonts w:ascii="Ebrima" w:hAnsi="Ebrima"/>
        </w:rPr>
      </w:pPr>
      <w:r w:rsidRPr="00857DE2">
        <w:rPr>
          <w:rFonts w:ascii="Ebrima" w:hAnsi="Ebrima"/>
        </w:rPr>
        <w:t>H</w:t>
      </w:r>
      <w:r w:rsidR="005133FB" w:rsidRPr="00857DE2">
        <w:rPr>
          <w:rFonts w:ascii="Ebrima" w:hAnsi="Ebrima"/>
        </w:rPr>
        <w:t>ow we use your data</w:t>
      </w:r>
    </w:p>
    <w:p w14:paraId="2D831994" w14:textId="773B965D" w:rsidR="00084BD7" w:rsidRPr="00857DE2" w:rsidRDefault="00084BD7" w:rsidP="00084BD7">
      <w:pPr>
        <w:pStyle w:val="Untitledsubclause1"/>
        <w:rPr>
          <w:rFonts w:ascii="Ebrima" w:hAnsi="Ebrima"/>
        </w:rPr>
      </w:pPr>
      <w:r w:rsidRPr="00857DE2">
        <w:rPr>
          <w:rFonts w:ascii="Ebrima" w:hAnsi="Ebrima"/>
        </w:rPr>
        <w:t xml:space="preserve">We will only use your </w:t>
      </w:r>
      <w:r w:rsidR="008014FF" w:rsidRPr="00857DE2">
        <w:rPr>
          <w:rFonts w:ascii="Ebrima" w:hAnsi="Ebrima"/>
        </w:rPr>
        <w:t>Personal Data</w:t>
      </w:r>
      <w:r w:rsidRPr="00857DE2">
        <w:rPr>
          <w:rFonts w:ascii="Ebrima" w:hAnsi="Ebrima"/>
        </w:rPr>
        <w:t xml:space="preserve"> when the law allows us to do so.  Most commonly, we will use your </w:t>
      </w:r>
      <w:r w:rsidR="008014FF" w:rsidRPr="00857DE2">
        <w:rPr>
          <w:rFonts w:ascii="Ebrima" w:hAnsi="Ebrima"/>
        </w:rPr>
        <w:t>Personal Data</w:t>
      </w:r>
      <w:r w:rsidRPr="00857DE2">
        <w:rPr>
          <w:rFonts w:ascii="Ebrima" w:hAnsi="Ebrima"/>
        </w:rPr>
        <w:t xml:space="preserve"> in the following circumstances: </w:t>
      </w:r>
    </w:p>
    <w:p w14:paraId="1978FD83" w14:textId="77777777" w:rsidR="00084BD7" w:rsidRPr="00857DE2" w:rsidRDefault="00084BD7" w:rsidP="00C41114">
      <w:pPr>
        <w:pStyle w:val="Titlesubclause2"/>
        <w:spacing w:before="120" w:line="276" w:lineRule="auto"/>
        <w:rPr>
          <w:rFonts w:ascii="Ebrima" w:hAnsi="Ebrima"/>
          <w:szCs w:val="22"/>
        </w:rPr>
      </w:pPr>
      <w:r w:rsidRPr="00857DE2">
        <w:rPr>
          <w:rFonts w:ascii="Ebrima" w:hAnsi="Ebrima"/>
          <w:b w:val="0"/>
          <w:szCs w:val="22"/>
        </w:rPr>
        <w:t xml:space="preserve">To perform the contract we have entered into with you. </w:t>
      </w:r>
    </w:p>
    <w:p w14:paraId="51A24DA6" w14:textId="77777777" w:rsidR="00084BD7" w:rsidRPr="00857DE2" w:rsidRDefault="00084BD7" w:rsidP="00C41114">
      <w:pPr>
        <w:pStyle w:val="Titlesubclause2"/>
        <w:spacing w:before="120" w:line="276" w:lineRule="auto"/>
        <w:rPr>
          <w:rFonts w:ascii="Ebrima" w:hAnsi="Ebrima"/>
          <w:szCs w:val="22"/>
        </w:rPr>
      </w:pPr>
      <w:r w:rsidRPr="00857DE2">
        <w:rPr>
          <w:rFonts w:ascii="Ebrima" w:hAnsi="Ebrima"/>
          <w:b w:val="0"/>
          <w:szCs w:val="22"/>
        </w:rPr>
        <w:t xml:space="preserve">To comply with a legal obligation. </w:t>
      </w:r>
    </w:p>
    <w:p w14:paraId="72EEDE7A" w14:textId="1DA020D0" w:rsidR="00084BD7" w:rsidRPr="00857DE2" w:rsidRDefault="00084BD7" w:rsidP="00C41114">
      <w:pPr>
        <w:pStyle w:val="Untitledsubclause2"/>
        <w:rPr>
          <w:rFonts w:ascii="Ebrima" w:hAnsi="Ebrima"/>
          <w:bCs/>
        </w:rPr>
      </w:pPr>
      <w:r w:rsidRPr="00857DE2">
        <w:rPr>
          <w:rFonts w:ascii="Ebrima" w:hAnsi="Ebrima"/>
          <w:bCs/>
          <w:szCs w:val="22"/>
        </w:rPr>
        <w:t>For our legitimate interests (or those of a third party) and your interests and fundamental rights do not override those interests.</w:t>
      </w:r>
      <w:r w:rsidRPr="00857DE2">
        <w:rPr>
          <w:rFonts w:ascii="Ebrima" w:hAnsi="Ebrima"/>
          <w:bCs/>
        </w:rPr>
        <w:t xml:space="preserve"> </w:t>
      </w:r>
    </w:p>
    <w:p w14:paraId="50D9E41B" w14:textId="77777777" w:rsidR="00084BD7" w:rsidRPr="00857DE2" w:rsidRDefault="00084BD7" w:rsidP="00084BD7">
      <w:pPr>
        <w:pStyle w:val="Untitledsubclause1"/>
        <w:rPr>
          <w:rFonts w:ascii="Ebrima" w:hAnsi="Ebrima"/>
        </w:rPr>
      </w:pPr>
      <w:r w:rsidRPr="00857DE2">
        <w:rPr>
          <w:rFonts w:ascii="Ebrima" w:hAnsi="Ebrima"/>
        </w:rPr>
        <w:t xml:space="preserve">We may also use your information in the following circumstances, which are likely to be rare: </w:t>
      </w:r>
    </w:p>
    <w:p w14:paraId="5210CE54" w14:textId="77500800" w:rsidR="00084BD7" w:rsidRPr="00857DE2" w:rsidRDefault="00084BD7" w:rsidP="00C41114">
      <w:pPr>
        <w:pStyle w:val="Titlesubclause2"/>
        <w:spacing w:before="120" w:line="276" w:lineRule="auto"/>
        <w:rPr>
          <w:rFonts w:ascii="Ebrima" w:hAnsi="Ebrima"/>
          <w:szCs w:val="22"/>
        </w:rPr>
      </w:pPr>
      <w:r w:rsidRPr="00857DE2">
        <w:rPr>
          <w:rFonts w:ascii="Ebrima" w:hAnsi="Ebrima"/>
          <w:b w:val="0"/>
          <w:szCs w:val="22"/>
        </w:rPr>
        <w:lastRenderedPageBreak/>
        <w:t xml:space="preserve">Where you have given consent to the processing of your </w:t>
      </w:r>
      <w:r w:rsidR="008014FF" w:rsidRPr="00857DE2">
        <w:rPr>
          <w:rFonts w:ascii="Ebrima" w:hAnsi="Ebrima"/>
          <w:b w:val="0"/>
          <w:szCs w:val="22"/>
        </w:rPr>
        <w:t>Personal Data</w:t>
      </w:r>
      <w:r w:rsidRPr="00857DE2">
        <w:rPr>
          <w:rFonts w:ascii="Ebrima" w:hAnsi="Ebrima"/>
          <w:b w:val="0"/>
          <w:szCs w:val="22"/>
        </w:rPr>
        <w:t xml:space="preserve"> for one or more specific purposes. </w:t>
      </w:r>
    </w:p>
    <w:p w14:paraId="69C84348" w14:textId="77777777" w:rsidR="00084BD7" w:rsidRPr="00857DE2" w:rsidRDefault="00084BD7" w:rsidP="00C41114">
      <w:pPr>
        <w:pStyle w:val="Titlesubclause2"/>
        <w:spacing w:before="120" w:line="276" w:lineRule="auto"/>
        <w:rPr>
          <w:rFonts w:ascii="Ebrima" w:hAnsi="Ebrima"/>
          <w:szCs w:val="22"/>
        </w:rPr>
      </w:pPr>
      <w:r w:rsidRPr="00857DE2">
        <w:rPr>
          <w:rFonts w:ascii="Ebrima" w:hAnsi="Ebrima"/>
          <w:b w:val="0"/>
          <w:szCs w:val="22"/>
        </w:rPr>
        <w:t xml:space="preserve">Where processing is necessary in order to protect the vital interests of the data subject or of another natural person. </w:t>
      </w:r>
    </w:p>
    <w:p w14:paraId="42CA0808" w14:textId="50FB9ABA" w:rsidR="00084BD7" w:rsidRPr="00857DE2" w:rsidRDefault="00084BD7" w:rsidP="00084BD7">
      <w:pPr>
        <w:pStyle w:val="Untitledsubclause1"/>
        <w:rPr>
          <w:rFonts w:ascii="Ebrima" w:hAnsi="Ebrima"/>
        </w:rPr>
      </w:pPr>
      <w:r w:rsidRPr="00857DE2">
        <w:rPr>
          <w:rFonts w:ascii="Ebrima" w:hAnsi="Ebrima"/>
        </w:rPr>
        <w:t xml:space="preserve"> </w:t>
      </w:r>
      <w:r w:rsidR="006D6C0A" w:rsidRPr="00857DE2">
        <w:rPr>
          <w:rFonts w:ascii="Ebrima" w:hAnsi="Ebrima"/>
        </w:rPr>
        <w:t>We may use your data in the following ways:</w:t>
      </w:r>
    </w:p>
    <w:tbl>
      <w:tblPr>
        <w:tblStyle w:val="TableGrid1"/>
        <w:tblW w:w="0" w:type="auto"/>
        <w:tblLook w:val="04A0" w:firstRow="1" w:lastRow="0" w:firstColumn="1" w:lastColumn="0" w:noHBand="0" w:noVBand="1"/>
      </w:tblPr>
      <w:tblGrid>
        <w:gridCol w:w="5459"/>
        <w:gridCol w:w="2060"/>
        <w:gridCol w:w="2937"/>
      </w:tblGrid>
      <w:tr w:rsidR="00BB62E8" w:rsidRPr="00857DE2" w14:paraId="0C4C2D66" w14:textId="77777777" w:rsidTr="00253DEE">
        <w:trPr>
          <w:cantSplit/>
          <w:trHeight w:val="274"/>
          <w:tblHeader/>
        </w:trPr>
        <w:tc>
          <w:tcPr>
            <w:tcW w:w="0" w:type="auto"/>
            <w:shd w:val="clear" w:color="auto" w:fill="BFBFBF" w:themeFill="background1" w:themeFillShade="BF"/>
            <w:hideMark/>
          </w:tcPr>
          <w:p w14:paraId="2C0B2F55" w14:textId="053EA7E1" w:rsidR="004219E3" w:rsidRPr="00857DE2" w:rsidRDefault="004219E3" w:rsidP="00C41114">
            <w:pPr>
              <w:spacing w:after="160" w:line="259" w:lineRule="auto"/>
              <w:jc w:val="center"/>
              <w:rPr>
                <w:rFonts w:ascii="Ebrima" w:eastAsiaTheme="minorHAnsi" w:hAnsi="Ebrima" w:cstheme="minorBidi"/>
                <w:color w:val="auto"/>
              </w:rPr>
            </w:pPr>
            <w:r w:rsidRPr="00857DE2">
              <w:rPr>
                <w:rFonts w:ascii="Ebrima" w:eastAsiaTheme="minorHAnsi" w:hAnsi="Ebrima" w:cstheme="minorBidi"/>
                <w:b/>
                <w:bCs/>
                <w:color w:val="auto"/>
              </w:rPr>
              <w:t>Processing activity</w:t>
            </w:r>
          </w:p>
        </w:tc>
        <w:tc>
          <w:tcPr>
            <w:tcW w:w="0" w:type="auto"/>
            <w:shd w:val="clear" w:color="auto" w:fill="BFBFBF" w:themeFill="background1" w:themeFillShade="BF"/>
            <w:hideMark/>
          </w:tcPr>
          <w:p w14:paraId="44239470" w14:textId="4FBB213A" w:rsidR="004219E3" w:rsidRPr="00857DE2" w:rsidRDefault="004219E3" w:rsidP="00C41114">
            <w:pPr>
              <w:spacing w:after="160" w:line="259" w:lineRule="auto"/>
              <w:jc w:val="center"/>
              <w:rPr>
                <w:rFonts w:ascii="Ebrima" w:eastAsiaTheme="minorHAnsi" w:hAnsi="Ebrima" w:cstheme="minorBidi"/>
                <w:color w:val="auto"/>
              </w:rPr>
            </w:pPr>
            <w:r w:rsidRPr="00857DE2">
              <w:rPr>
                <w:rFonts w:ascii="Ebrima" w:eastAsiaTheme="minorHAnsi" w:hAnsi="Ebrima" w:cstheme="minorBidi"/>
                <w:b/>
                <w:bCs/>
                <w:color w:val="auto"/>
              </w:rPr>
              <w:t>Category of data processed</w:t>
            </w:r>
          </w:p>
        </w:tc>
        <w:tc>
          <w:tcPr>
            <w:tcW w:w="0" w:type="auto"/>
            <w:shd w:val="clear" w:color="auto" w:fill="BFBFBF" w:themeFill="background1" w:themeFillShade="BF"/>
            <w:hideMark/>
          </w:tcPr>
          <w:p w14:paraId="24026E3F" w14:textId="58F69AA4" w:rsidR="004219E3" w:rsidRPr="00857DE2" w:rsidRDefault="004219E3" w:rsidP="00C41114">
            <w:pPr>
              <w:spacing w:after="160" w:line="259" w:lineRule="auto"/>
              <w:jc w:val="center"/>
              <w:rPr>
                <w:rFonts w:ascii="Ebrima" w:eastAsiaTheme="minorHAnsi" w:hAnsi="Ebrima" w:cstheme="minorBidi"/>
                <w:color w:val="auto"/>
              </w:rPr>
            </w:pPr>
            <w:r w:rsidRPr="00857DE2">
              <w:rPr>
                <w:rFonts w:ascii="Ebrima" w:eastAsiaTheme="minorHAnsi" w:hAnsi="Ebrima" w:cstheme="minorBidi"/>
                <w:b/>
                <w:bCs/>
                <w:color w:val="auto"/>
              </w:rPr>
              <w:t>Lawful basis</w:t>
            </w:r>
          </w:p>
        </w:tc>
      </w:tr>
      <w:tr w:rsidR="00BB62E8" w:rsidRPr="00857DE2" w14:paraId="6B8773ED" w14:textId="77777777" w:rsidTr="744E58A0">
        <w:tc>
          <w:tcPr>
            <w:tcW w:w="0" w:type="auto"/>
            <w:hideMark/>
          </w:tcPr>
          <w:p w14:paraId="6176529B" w14:textId="231793B8"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To maintain accurate and up-to-date employment records and contact details (including details of who to contact in the event of an emergency), and records of employee contractual and statutory rights. </w:t>
            </w:r>
          </w:p>
        </w:tc>
        <w:tc>
          <w:tcPr>
            <w:tcW w:w="0" w:type="auto"/>
            <w:hideMark/>
          </w:tcPr>
          <w:p w14:paraId="134BF920" w14:textId="5A8AD09C"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Contact, Employee Records, Usage </w:t>
            </w:r>
          </w:p>
        </w:tc>
        <w:tc>
          <w:tcPr>
            <w:tcW w:w="0" w:type="auto"/>
            <w:hideMark/>
          </w:tcPr>
          <w:p w14:paraId="64A0FAEB" w14:textId="1A71D78D"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Contractual Obligation, Legal Obligation </w:t>
            </w:r>
          </w:p>
        </w:tc>
      </w:tr>
      <w:tr w:rsidR="00BB62E8" w:rsidRPr="00857DE2" w14:paraId="0022532B" w14:textId="77777777" w:rsidTr="744E58A0">
        <w:tc>
          <w:tcPr>
            <w:tcW w:w="0" w:type="auto"/>
            <w:hideMark/>
          </w:tcPr>
          <w:p w14:paraId="00D90B58" w14:textId="1C66FEC3"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To operate and keep a record of disciplinary and grievance processes, to ensure acceptable conduct within the workplace. </w:t>
            </w:r>
          </w:p>
        </w:tc>
        <w:tc>
          <w:tcPr>
            <w:tcW w:w="0" w:type="auto"/>
            <w:hideMark/>
          </w:tcPr>
          <w:p w14:paraId="2194D290" w14:textId="36483DB5" w:rsidR="004219E3" w:rsidRPr="00857DE2" w:rsidRDefault="0014015A"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 xml:space="preserve">Contact </w:t>
            </w:r>
            <w:r w:rsidR="004219E3" w:rsidRPr="00857DE2">
              <w:rPr>
                <w:rFonts w:ascii="Ebrima" w:eastAsiaTheme="minorHAnsi" w:hAnsi="Ebrima" w:cstheme="minorBidi"/>
                <w:color w:val="auto"/>
              </w:rPr>
              <w:t>, Employee Records, Usage, CCTV </w:t>
            </w:r>
          </w:p>
        </w:tc>
        <w:tc>
          <w:tcPr>
            <w:tcW w:w="0" w:type="auto"/>
            <w:hideMark/>
          </w:tcPr>
          <w:p w14:paraId="655E9C81" w14:textId="66FA2E29"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Legal Obligation</w:t>
            </w:r>
            <w:r w:rsidR="00020BCD" w:rsidRPr="00857DE2">
              <w:rPr>
                <w:rFonts w:ascii="Ebrima" w:eastAsiaTheme="minorHAnsi" w:hAnsi="Ebrima" w:cstheme="minorBidi"/>
                <w:color w:val="auto"/>
              </w:rPr>
              <w:t>, Legitimate Interest (Professional Relationship) </w:t>
            </w:r>
          </w:p>
        </w:tc>
      </w:tr>
      <w:tr w:rsidR="00BB62E8" w:rsidRPr="00857DE2" w14:paraId="62623F8D" w14:textId="77777777" w:rsidTr="744E58A0">
        <w:tc>
          <w:tcPr>
            <w:tcW w:w="0" w:type="auto"/>
            <w:hideMark/>
          </w:tcPr>
          <w:p w14:paraId="117B8908" w14:textId="07E3394F"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Operate and keep a record of employee performance and related processes, to plan for career development, and for succession planning and workforce management purposes. </w:t>
            </w:r>
          </w:p>
        </w:tc>
        <w:tc>
          <w:tcPr>
            <w:tcW w:w="0" w:type="auto"/>
            <w:hideMark/>
          </w:tcPr>
          <w:p w14:paraId="4B449FB1" w14:textId="06F81E02"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Contact, Employee, Usage </w:t>
            </w:r>
          </w:p>
        </w:tc>
        <w:tc>
          <w:tcPr>
            <w:tcW w:w="0" w:type="auto"/>
            <w:hideMark/>
          </w:tcPr>
          <w:p w14:paraId="22AF3473" w14:textId="26C9D51B"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Legitimate Interest (Professional Relationship) </w:t>
            </w:r>
          </w:p>
        </w:tc>
      </w:tr>
      <w:tr w:rsidR="00BB62E8" w:rsidRPr="00857DE2" w14:paraId="1771A56B" w14:textId="77777777" w:rsidTr="744E58A0">
        <w:tc>
          <w:tcPr>
            <w:tcW w:w="0" w:type="auto"/>
            <w:hideMark/>
          </w:tcPr>
          <w:p w14:paraId="4BAE44E2" w14:textId="77777777"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Operate and keep a record of absence and absence management procedures, to allow effective workforce management and ensure that employees are receiving the pay or other benefits to which they are entitled. </w:t>
            </w:r>
          </w:p>
        </w:tc>
        <w:tc>
          <w:tcPr>
            <w:tcW w:w="0" w:type="auto"/>
            <w:hideMark/>
          </w:tcPr>
          <w:p w14:paraId="77956A24" w14:textId="77A3D9E9"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Contact, Finance, Benefits, Employee Records, Special Category </w:t>
            </w:r>
          </w:p>
        </w:tc>
        <w:tc>
          <w:tcPr>
            <w:tcW w:w="0" w:type="auto"/>
            <w:hideMark/>
          </w:tcPr>
          <w:p w14:paraId="3A15D154" w14:textId="63EBBFC5"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Contractual Obligation, Legal Obligation </w:t>
            </w:r>
          </w:p>
        </w:tc>
      </w:tr>
      <w:tr w:rsidR="00BB62E8" w:rsidRPr="00857DE2" w14:paraId="635BED22" w14:textId="77777777" w:rsidTr="744E58A0">
        <w:tc>
          <w:tcPr>
            <w:tcW w:w="0" w:type="auto"/>
            <w:hideMark/>
          </w:tcPr>
          <w:p w14:paraId="2BD80887" w14:textId="4D9406E5"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Obtain occupational health advice, to ensure that it complies with duties in relation to individuals with disabilities, meet its obligations under health and safety law, and ensure that employees are receiving the pay or other benefits to which they are entitled. </w:t>
            </w:r>
          </w:p>
        </w:tc>
        <w:tc>
          <w:tcPr>
            <w:tcW w:w="0" w:type="auto"/>
            <w:hideMark/>
          </w:tcPr>
          <w:p w14:paraId="19CBF983" w14:textId="272DDA19"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Contact, Special Category, Finance, Benefits, Employee Records </w:t>
            </w:r>
          </w:p>
        </w:tc>
        <w:tc>
          <w:tcPr>
            <w:tcW w:w="0" w:type="auto"/>
            <w:hideMark/>
          </w:tcPr>
          <w:p w14:paraId="412FE198" w14:textId="28012A1A"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Legal Obligation</w:t>
            </w:r>
            <w:r w:rsidR="000E2629" w:rsidRPr="00857DE2">
              <w:rPr>
                <w:rFonts w:ascii="Ebrima" w:eastAsiaTheme="minorHAnsi" w:hAnsi="Ebrima" w:cstheme="minorBidi"/>
                <w:color w:val="auto"/>
              </w:rPr>
              <w:t>, Legitimate Interest (Professional Relationship) </w:t>
            </w:r>
          </w:p>
        </w:tc>
      </w:tr>
      <w:tr w:rsidR="00BB62E8" w:rsidRPr="00857DE2" w14:paraId="4CE13626" w14:textId="77777777" w:rsidTr="744E58A0">
        <w:tc>
          <w:tcPr>
            <w:tcW w:w="0" w:type="auto"/>
            <w:hideMark/>
          </w:tcPr>
          <w:p w14:paraId="2695A2E4" w14:textId="77777777"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 To operate and keep a record of other types of leave (including maternity, paternity, adoption, parental and shared parental leave), to allow effective workforce management, to ensure that the organisation complies with duties in relation to leave entitlement, and to ensure that employees are receiving the pay or other benefits to which they are entitled. </w:t>
            </w:r>
          </w:p>
        </w:tc>
        <w:tc>
          <w:tcPr>
            <w:tcW w:w="0" w:type="auto"/>
            <w:hideMark/>
          </w:tcPr>
          <w:p w14:paraId="5596D59A" w14:textId="2660F7F2" w:rsidR="004219E3" w:rsidRPr="00857DE2" w:rsidRDefault="004219E3" w:rsidP="004219E3">
            <w:pPr>
              <w:spacing w:after="0" w:line="240" w:lineRule="auto"/>
              <w:rPr>
                <w:rFonts w:ascii="Ebrima" w:eastAsiaTheme="minorHAnsi" w:hAnsi="Ebrima" w:cstheme="minorBidi"/>
                <w:color w:val="auto"/>
              </w:rPr>
            </w:pPr>
            <w:r w:rsidRPr="00857DE2">
              <w:rPr>
                <w:rFonts w:ascii="Ebrima" w:eastAsiaTheme="minorHAnsi" w:hAnsi="Ebrima" w:cstheme="minorBidi"/>
                <w:color w:val="auto"/>
              </w:rPr>
              <w:t>Contact, Special Category, Finance, Benefits, Employee Records </w:t>
            </w:r>
          </w:p>
          <w:p w14:paraId="168D4772" w14:textId="77777777"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 </w:t>
            </w:r>
          </w:p>
        </w:tc>
        <w:tc>
          <w:tcPr>
            <w:tcW w:w="0" w:type="auto"/>
            <w:hideMark/>
          </w:tcPr>
          <w:p w14:paraId="44FA935E" w14:textId="7114D8C0"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Contractual Obligation</w:t>
            </w:r>
            <w:r w:rsidR="0004483F" w:rsidRPr="00857DE2">
              <w:rPr>
                <w:rFonts w:ascii="Ebrima" w:eastAsiaTheme="minorHAnsi" w:hAnsi="Ebrima" w:cstheme="minorBidi"/>
                <w:color w:val="auto"/>
              </w:rPr>
              <w:t>, Legitimate Interest (Professional Relationship) </w:t>
            </w:r>
            <w:r w:rsidRPr="00857DE2">
              <w:rPr>
                <w:rFonts w:ascii="Ebrima" w:eastAsiaTheme="minorHAnsi" w:hAnsi="Ebrima" w:cstheme="minorBidi"/>
                <w:color w:val="auto"/>
              </w:rPr>
              <w:t> </w:t>
            </w:r>
          </w:p>
        </w:tc>
      </w:tr>
      <w:tr w:rsidR="00BB62E8" w:rsidRPr="00857DE2" w14:paraId="3C07A050" w14:textId="77777777" w:rsidTr="744E58A0">
        <w:tc>
          <w:tcPr>
            <w:tcW w:w="0" w:type="auto"/>
            <w:hideMark/>
          </w:tcPr>
          <w:p w14:paraId="44F119A8" w14:textId="77777777"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To ensure effective general HR and business administration. </w:t>
            </w:r>
          </w:p>
          <w:p w14:paraId="70720DA2" w14:textId="77777777"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 </w:t>
            </w:r>
          </w:p>
        </w:tc>
        <w:tc>
          <w:tcPr>
            <w:tcW w:w="0" w:type="auto"/>
            <w:hideMark/>
          </w:tcPr>
          <w:p w14:paraId="2C1E7ABD" w14:textId="442B8DED"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 xml:space="preserve">Contact, Employee Records, Usage, </w:t>
            </w:r>
            <w:r w:rsidRPr="00857DE2">
              <w:rPr>
                <w:rFonts w:ascii="Ebrima" w:eastAsiaTheme="minorHAnsi" w:hAnsi="Ebrima" w:cstheme="minorBidi"/>
                <w:color w:val="auto"/>
              </w:rPr>
              <w:lastRenderedPageBreak/>
              <w:t>Recruitment, Verification </w:t>
            </w:r>
          </w:p>
        </w:tc>
        <w:tc>
          <w:tcPr>
            <w:tcW w:w="0" w:type="auto"/>
            <w:hideMark/>
          </w:tcPr>
          <w:p w14:paraId="2857786F" w14:textId="4FB8F140"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lastRenderedPageBreak/>
              <w:t>Legitimate Interest (Professional Relationship) </w:t>
            </w:r>
          </w:p>
        </w:tc>
      </w:tr>
      <w:tr w:rsidR="00BB62E8" w:rsidRPr="00857DE2" w14:paraId="733838F3" w14:textId="77777777" w:rsidTr="744E58A0">
        <w:tc>
          <w:tcPr>
            <w:tcW w:w="0" w:type="auto"/>
            <w:hideMark/>
          </w:tcPr>
          <w:p w14:paraId="3AC3F04F" w14:textId="23748B66"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To provide references on request for current or former employees. </w:t>
            </w:r>
          </w:p>
        </w:tc>
        <w:tc>
          <w:tcPr>
            <w:tcW w:w="0" w:type="auto"/>
            <w:hideMark/>
          </w:tcPr>
          <w:p w14:paraId="09E6E616" w14:textId="00383990"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Contact, Verification, Employee Records </w:t>
            </w:r>
          </w:p>
        </w:tc>
        <w:tc>
          <w:tcPr>
            <w:tcW w:w="0" w:type="auto"/>
            <w:hideMark/>
          </w:tcPr>
          <w:p w14:paraId="7A15963B" w14:textId="77777777"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Legitimate Interest (Professional Relationship) </w:t>
            </w:r>
          </w:p>
        </w:tc>
      </w:tr>
      <w:tr w:rsidR="00BB62E8" w:rsidRPr="00857DE2" w14:paraId="78BF57CD" w14:textId="77777777" w:rsidTr="744E58A0">
        <w:tc>
          <w:tcPr>
            <w:tcW w:w="0" w:type="auto"/>
            <w:hideMark/>
          </w:tcPr>
          <w:p w14:paraId="64E89D60" w14:textId="77777777"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 To respond to and defend against legal claims. </w:t>
            </w:r>
          </w:p>
          <w:p w14:paraId="4AEA468A" w14:textId="77777777"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 </w:t>
            </w:r>
          </w:p>
        </w:tc>
        <w:tc>
          <w:tcPr>
            <w:tcW w:w="0" w:type="auto"/>
            <w:hideMark/>
          </w:tcPr>
          <w:p w14:paraId="18A0EDBC" w14:textId="77777777"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Could be any category depending on nature of the claim. </w:t>
            </w:r>
          </w:p>
        </w:tc>
        <w:tc>
          <w:tcPr>
            <w:tcW w:w="0" w:type="auto"/>
            <w:hideMark/>
          </w:tcPr>
          <w:p w14:paraId="70CCF15A" w14:textId="77777777"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 Legal Obligation </w:t>
            </w:r>
          </w:p>
        </w:tc>
      </w:tr>
      <w:tr w:rsidR="00BB62E8" w:rsidRPr="00857DE2" w14:paraId="65BF763D" w14:textId="77777777" w:rsidTr="744E58A0">
        <w:tc>
          <w:tcPr>
            <w:tcW w:w="0" w:type="auto"/>
            <w:hideMark/>
          </w:tcPr>
          <w:p w14:paraId="0EED1B3D" w14:textId="77777777"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To ensure there is nothing in your criminal convictions history which makes you unsuitable for your role.  </w:t>
            </w:r>
          </w:p>
        </w:tc>
        <w:tc>
          <w:tcPr>
            <w:tcW w:w="0" w:type="auto"/>
            <w:hideMark/>
          </w:tcPr>
          <w:p w14:paraId="393AA344" w14:textId="0804FF1D" w:rsidR="004219E3" w:rsidRPr="00857DE2" w:rsidRDefault="3DFD3C59" w:rsidP="744E58A0">
            <w:pPr>
              <w:spacing w:after="160" w:line="259" w:lineRule="auto"/>
              <w:rPr>
                <w:rFonts w:ascii="Ebrima" w:eastAsiaTheme="minorEastAsia" w:hAnsi="Ebrima" w:cstheme="minorBidi"/>
                <w:color w:val="auto"/>
              </w:rPr>
            </w:pPr>
            <w:r w:rsidRPr="00857DE2">
              <w:rPr>
                <w:rFonts w:ascii="Ebrima" w:eastAsiaTheme="minorEastAsia" w:hAnsi="Ebrima" w:cstheme="minorBidi"/>
                <w:color w:val="auto"/>
              </w:rPr>
              <w:t xml:space="preserve">Criminal </w:t>
            </w:r>
            <w:r w:rsidR="2D1A5055" w:rsidRPr="00857DE2">
              <w:rPr>
                <w:rFonts w:ascii="Ebrima" w:eastAsiaTheme="minorEastAsia" w:hAnsi="Ebrima" w:cstheme="minorBidi"/>
                <w:color w:val="auto"/>
              </w:rPr>
              <w:t>Convictions</w:t>
            </w:r>
          </w:p>
        </w:tc>
        <w:tc>
          <w:tcPr>
            <w:tcW w:w="0" w:type="auto"/>
            <w:hideMark/>
          </w:tcPr>
          <w:p w14:paraId="19963E36" w14:textId="42BBBF0C"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Legitimate Interest/Legal Obligation </w:t>
            </w:r>
          </w:p>
        </w:tc>
      </w:tr>
      <w:tr w:rsidR="00BB62E8" w:rsidRPr="00857DE2" w14:paraId="513EF6FA" w14:textId="77777777" w:rsidTr="744E58A0">
        <w:tc>
          <w:tcPr>
            <w:tcW w:w="0" w:type="auto"/>
            <w:hideMark/>
          </w:tcPr>
          <w:p w14:paraId="4DAAA9D0" w14:textId="7723F56B"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To enable you to adequately fulfil your role with us or our clients. </w:t>
            </w:r>
          </w:p>
        </w:tc>
        <w:tc>
          <w:tcPr>
            <w:tcW w:w="0" w:type="auto"/>
            <w:hideMark/>
          </w:tcPr>
          <w:p w14:paraId="27415F3D" w14:textId="1EA73CFE"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Contact, Employee Records, Usage, Recruitment</w:t>
            </w:r>
          </w:p>
        </w:tc>
        <w:tc>
          <w:tcPr>
            <w:tcW w:w="0" w:type="auto"/>
            <w:hideMark/>
          </w:tcPr>
          <w:p w14:paraId="11EF765D" w14:textId="10DB93E0"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Contractual Obligation/Legitimate Interest </w:t>
            </w:r>
          </w:p>
        </w:tc>
      </w:tr>
      <w:tr w:rsidR="00BB62E8" w:rsidRPr="00857DE2" w14:paraId="41DDB137" w14:textId="77777777" w:rsidTr="744E58A0">
        <w:tc>
          <w:tcPr>
            <w:tcW w:w="0" w:type="auto"/>
            <w:hideMark/>
          </w:tcPr>
          <w:p w14:paraId="510F1966" w14:textId="422F71FD"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To use photos and videos of you on our website or in promotional materials. You can opt-out of this at any time. </w:t>
            </w:r>
          </w:p>
        </w:tc>
        <w:tc>
          <w:tcPr>
            <w:tcW w:w="0" w:type="auto"/>
            <w:hideMark/>
          </w:tcPr>
          <w:p w14:paraId="4B4E43CF" w14:textId="52C4A34F" w:rsidR="004219E3" w:rsidRPr="00857DE2" w:rsidRDefault="00A460D7"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Contact</w:t>
            </w:r>
            <w:r w:rsidR="004219E3" w:rsidRPr="00857DE2">
              <w:rPr>
                <w:rFonts w:ascii="Ebrima" w:eastAsiaTheme="minorHAnsi" w:hAnsi="Ebrima" w:cstheme="minorBidi"/>
                <w:color w:val="auto"/>
              </w:rPr>
              <w:t> </w:t>
            </w:r>
          </w:p>
        </w:tc>
        <w:tc>
          <w:tcPr>
            <w:tcW w:w="0" w:type="auto"/>
            <w:hideMark/>
          </w:tcPr>
          <w:p w14:paraId="148C294E" w14:textId="77777777"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 Legitimate Interest (Professional Relationship) </w:t>
            </w:r>
          </w:p>
        </w:tc>
      </w:tr>
      <w:tr w:rsidR="00BB62E8" w:rsidRPr="00857DE2" w14:paraId="518C2A4D" w14:textId="77777777" w:rsidTr="744E58A0">
        <w:tc>
          <w:tcPr>
            <w:tcW w:w="0" w:type="auto"/>
            <w:hideMark/>
          </w:tcPr>
          <w:p w14:paraId="68D6D4F6" w14:textId="77777777"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To maintain the physical security of our offices and people, as well as maintaining the digital security of our systems, network and data. </w:t>
            </w:r>
          </w:p>
        </w:tc>
        <w:tc>
          <w:tcPr>
            <w:tcW w:w="0" w:type="auto"/>
            <w:hideMark/>
          </w:tcPr>
          <w:p w14:paraId="14B4DD4D" w14:textId="5CB9EA9C"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Contact, CCTV, Verification, Usage </w:t>
            </w:r>
          </w:p>
        </w:tc>
        <w:tc>
          <w:tcPr>
            <w:tcW w:w="0" w:type="auto"/>
            <w:hideMark/>
          </w:tcPr>
          <w:p w14:paraId="799A9714" w14:textId="77777777" w:rsidR="004219E3" w:rsidRPr="00857DE2" w:rsidRDefault="004219E3" w:rsidP="004219E3">
            <w:pPr>
              <w:spacing w:after="160" w:line="259" w:lineRule="auto"/>
              <w:rPr>
                <w:rFonts w:ascii="Ebrima" w:eastAsiaTheme="minorHAnsi" w:hAnsi="Ebrima" w:cstheme="minorBidi"/>
                <w:color w:val="auto"/>
              </w:rPr>
            </w:pPr>
            <w:r w:rsidRPr="00857DE2">
              <w:rPr>
                <w:rFonts w:ascii="Ebrima" w:eastAsiaTheme="minorHAnsi" w:hAnsi="Ebrima" w:cstheme="minorBidi"/>
                <w:color w:val="auto"/>
              </w:rPr>
              <w:t> Legitimate Interest </w:t>
            </w:r>
          </w:p>
        </w:tc>
      </w:tr>
    </w:tbl>
    <w:p w14:paraId="0B6FF4FB" w14:textId="77777777" w:rsidR="00A460D7" w:rsidRPr="00857DE2" w:rsidRDefault="00A460D7" w:rsidP="00F001AF">
      <w:pPr>
        <w:jc w:val="both"/>
        <w:rPr>
          <w:rFonts w:ascii="Ebrima" w:hAnsi="Ebrima"/>
          <w:b/>
          <w:bCs/>
          <w:color w:val="7030A0"/>
          <w:sz w:val="24"/>
        </w:rPr>
      </w:pPr>
    </w:p>
    <w:p w14:paraId="79FF3621" w14:textId="491491B5" w:rsidR="00F001AF" w:rsidRPr="00857DE2" w:rsidRDefault="00F001AF" w:rsidP="00C41114">
      <w:pPr>
        <w:pStyle w:val="Untitledsubclause1"/>
        <w:rPr>
          <w:rFonts w:ascii="Ebrima" w:hAnsi="Ebrima"/>
        </w:rPr>
      </w:pPr>
      <w:r w:rsidRPr="00857DE2">
        <w:rPr>
          <w:rFonts w:ascii="Ebrima" w:hAnsi="Ebrima"/>
        </w:rPr>
        <w:t xml:space="preserve">If you fail to provide certain information when requested, we may not be able to perform the contract we have entered into with you (such as paying you or providing a benefit). We may also be prevented from complying with our legal obligations (such as to ensure </w:t>
      </w:r>
      <w:r w:rsidR="00DC6E60" w:rsidRPr="00857DE2">
        <w:rPr>
          <w:rFonts w:ascii="Ebrima" w:hAnsi="Ebrima"/>
        </w:rPr>
        <w:t>your</w:t>
      </w:r>
      <w:r w:rsidRPr="00857DE2">
        <w:rPr>
          <w:rFonts w:ascii="Ebrima" w:hAnsi="Ebrima"/>
        </w:rPr>
        <w:t xml:space="preserve"> health and safety).</w:t>
      </w:r>
    </w:p>
    <w:p w14:paraId="64104B6E" w14:textId="1418E9ED" w:rsidR="00037770" w:rsidRPr="00857DE2" w:rsidRDefault="00F001AF" w:rsidP="00037770">
      <w:pPr>
        <w:pStyle w:val="Untitledsubclause1"/>
        <w:rPr>
          <w:rFonts w:ascii="Ebrima" w:hAnsi="Ebrima"/>
        </w:rPr>
      </w:pPr>
      <w:r w:rsidRPr="00857DE2">
        <w:rPr>
          <w:rFonts w:ascii="Ebrima" w:hAnsi="Ebrima"/>
          <w:color w:val="auto"/>
        </w:rPr>
        <w:t>We may need to request specific information from you to help us confirm your identity and to ensure that you can exercise your rights, for instance, if you exercise your right to access your information once you have left</w:t>
      </w:r>
      <w:r w:rsidR="00C25FA1" w:rsidRPr="00857DE2">
        <w:rPr>
          <w:rFonts w:ascii="Ebrima" w:hAnsi="Ebrima"/>
          <w:color w:val="auto"/>
        </w:rPr>
        <w:t xml:space="preserve"> </w:t>
      </w:r>
      <w:r w:rsidR="001466EE" w:rsidRPr="00857DE2">
        <w:rPr>
          <w:rFonts w:ascii="Ebrima" w:hAnsi="Ebrima"/>
          <w:color w:val="auto"/>
        </w:rPr>
        <w:t>Somerset Care</w:t>
      </w:r>
      <w:r w:rsidRPr="00857DE2">
        <w:rPr>
          <w:rFonts w:ascii="Ebrima" w:hAnsi="Ebrima"/>
          <w:color w:val="auto"/>
        </w:rPr>
        <w:t xml:space="preserve">. This is </w:t>
      </w:r>
      <w:r w:rsidRPr="00857DE2">
        <w:rPr>
          <w:rFonts w:ascii="Ebrima" w:hAnsi="Ebrima"/>
        </w:rPr>
        <w:t xml:space="preserve">an appropriate security measure to ensure that </w:t>
      </w:r>
      <w:r w:rsidR="00527E20" w:rsidRPr="00857DE2">
        <w:rPr>
          <w:rFonts w:ascii="Ebrima" w:hAnsi="Ebrima"/>
        </w:rPr>
        <w:t>your Personal Data</w:t>
      </w:r>
      <w:r w:rsidRPr="00857DE2">
        <w:rPr>
          <w:rFonts w:ascii="Ebrima" w:hAnsi="Ebrima"/>
        </w:rPr>
        <w:t xml:space="preserve"> is not disclosed to any person who has no right to receive it.</w:t>
      </w:r>
    </w:p>
    <w:p w14:paraId="1BA1E354" w14:textId="77777777" w:rsidR="0051305C" w:rsidRDefault="00F001AF" w:rsidP="00B0558E">
      <w:pPr>
        <w:pStyle w:val="Untitledsubclause1"/>
        <w:rPr>
          <w:rFonts w:ascii="Ebrima" w:hAnsi="Ebrima"/>
        </w:rPr>
      </w:pPr>
      <w:r w:rsidRPr="00857DE2">
        <w:rPr>
          <w:rFonts w:ascii="Ebrima" w:hAnsi="Ebrima"/>
        </w:rPr>
        <w:t xml:space="preserve">Rather than relying on your consent, </w:t>
      </w:r>
      <w:r w:rsidR="00037770" w:rsidRPr="00857DE2">
        <w:rPr>
          <w:rFonts w:ascii="Ebrima" w:hAnsi="Ebrima"/>
        </w:rPr>
        <w:t>we</w:t>
      </w:r>
      <w:r w:rsidRPr="00857DE2">
        <w:rPr>
          <w:rFonts w:ascii="Ebrima" w:hAnsi="Ebrima"/>
        </w:rPr>
        <w:t xml:space="preserve"> largely rel</w:t>
      </w:r>
      <w:r w:rsidR="00037770" w:rsidRPr="00857DE2">
        <w:rPr>
          <w:rFonts w:ascii="Ebrima" w:hAnsi="Ebrima"/>
        </w:rPr>
        <w:t>y</w:t>
      </w:r>
      <w:r w:rsidRPr="00857DE2">
        <w:rPr>
          <w:rFonts w:ascii="Ebrima" w:hAnsi="Ebrima"/>
        </w:rPr>
        <w:t xml:space="preserve"> on more suitable lawful bases for processing your </w:t>
      </w:r>
      <w:r w:rsidR="008014FF" w:rsidRPr="00857DE2">
        <w:rPr>
          <w:rFonts w:ascii="Ebrima" w:hAnsi="Ebrima"/>
        </w:rPr>
        <w:t>Personal Data</w:t>
      </w:r>
      <w:r w:rsidRPr="00857DE2">
        <w:rPr>
          <w:rFonts w:ascii="Ebrima" w:hAnsi="Ebrima"/>
        </w:rPr>
        <w:t xml:space="preserve">, as per section </w:t>
      </w:r>
      <w:r w:rsidR="00037770" w:rsidRPr="00857DE2">
        <w:rPr>
          <w:rFonts w:ascii="Ebrima" w:hAnsi="Ebrima"/>
        </w:rPr>
        <w:t>6</w:t>
      </w:r>
      <w:r w:rsidRPr="00857DE2">
        <w:rPr>
          <w:rFonts w:ascii="Ebrima" w:hAnsi="Ebrima"/>
        </w:rPr>
        <w:t xml:space="preserve">.1 above. In the limited circumstances where we are processing your data on the basis of consent you have provided us, and we have no other legal justification or obligation to continue the processing, you have the right to withdraw your consent for that specific </w:t>
      </w:r>
    </w:p>
    <w:p w14:paraId="575166B2" w14:textId="77777777" w:rsidR="0051305C" w:rsidRDefault="0051305C" w:rsidP="0051305C">
      <w:pPr>
        <w:pStyle w:val="Untitledsubclause1"/>
        <w:numPr>
          <w:ilvl w:val="0"/>
          <w:numId w:val="0"/>
        </w:numPr>
        <w:ind w:left="720"/>
        <w:rPr>
          <w:rFonts w:ascii="Ebrima" w:hAnsi="Ebrima"/>
        </w:rPr>
      </w:pPr>
    </w:p>
    <w:p w14:paraId="347579BD" w14:textId="77777777" w:rsidR="0051305C" w:rsidRDefault="0051305C" w:rsidP="0051305C">
      <w:pPr>
        <w:pStyle w:val="Untitledsubclause1"/>
        <w:numPr>
          <w:ilvl w:val="0"/>
          <w:numId w:val="0"/>
        </w:numPr>
        <w:ind w:left="720"/>
        <w:rPr>
          <w:rFonts w:ascii="Ebrima" w:hAnsi="Ebrima"/>
        </w:rPr>
      </w:pPr>
    </w:p>
    <w:p w14:paraId="30A44323" w14:textId="64308544" w:rsidR="00985AAA" w:rsidRPr="00857DE2" w:rsidRDefault="00F001AF" w:rsidP="00B0558E">
      <w:pPr>
        <w:pStyle w:val="Untitledsubclause1"/>
        <w:rPr>
          <w:rFonts w:ascii="Ebrima" w:hAnsi="Ebrima"/>
        </w:rPr>
      </w:pPr>
      <w:r w:rsidRPr="00857DE2">
        <w:rPr>
          <w:rFonts w:ascii="Ebrima" w:hAnsi="Ebrima"/>
        </w:rPr>
        <w:t xml:space="preserve">processing at any time. </w:t>
      </w:r>
      <w:r w:rsidR="00381026" w:rsidRPr="00857DE2">
        <w:rPr>
          <w:rFonts w:ascii="Ebrima" w:hAnsi="Ebrima"/>
        </w:rPr>
        <w:t xml:space="preserve"> </w:t>
      </w:r>
      <w:r w:rsidRPr="00857DE2">
        <w:rPr>
          <w:rFonts w:ascii="Ebrima" w:hAnsi="Ebrima"/>
        </w:rPr>
        <w:t xml:space="preserve">To withdraw your consent, please contact </w:t>
      </w:r>
      <w:r w:rsidR="00381026" w:rsidRPr="00857DE2">
        <w:rPr>
          <w:rFonts w:ascii="Ebrima" w:hAnsi="Ebrima"/>
        </w:rPr>
        <w:t xml:space="preserve">us </w:t>
      </w:r>
      <w:r w:rsidRPr="00857DE2">
        <w:rPr>
          <w:rFonts w:ascii="Ebrima" w:hAnsi="Ebrima"/>
        </w:rPr>
        <w:t>using the contact details above</w:t>
      </w:r>
      <w:r w:rsidR="00B0558E" w:rsidRPr="00857DE2">
        <w:rPr>
          <w:rFonts w:ascii="Ebrima" w:hAnsi="Ebrima"/>
        </w:rPr>
        <w:t xml:space="preserve"> in Section 2</w:t>
      </w:r>
      <w:r w:rsidRPr="00857DE2">
        <w:rPr>
          <w:rFonts w:ascii="Ebrima" w:hAnsi="Ebrima"/>
        </w:rPr>
        <w:t>.</w:t>
      </w:r>
    </w:p>
    <w:p w14:paraId="653368CA" w14:textId="68FA68FF" w:rsidR="001B22C0" w:rsidRPr="00857DE2" w:rsidRDefault="004946CB" w:rsidP="00C41114">
      <w:pPr>
        <w:pStyle w:val="TitleClause"/>
        <w:rPr>
          <w:rFonts w:ascii="Ebrima" w:hAnsi="Ebrima"/>
          <w:bCs/>
        </w:rPr>
      </w:pPr>
      <w:r w:rsidRPr="00857DE2">
        <w:rPr>
          <w:rFonts w:ascii="Ebrima" w:hAnsi="Ebrima"/>
        </w:rPr>
        <w:t>H</w:t>
      </w:r>
      <w:r w:rsidR="005133FB" w:rsidRPr="00857DE2">
        <w:rPr>
          <w:rFonts w:ascii="Ebrima" w:hAnsi="Ebrima"/>
        </w:rPr>
        <w:t>ow we process sensitive information</w:t>
      </w:r>
    </w:p>
    <w:p w14:paraId="65230D60" w14:textId="1D1CB348" w:rsidR="001B22C0" w:rsidRPr="00857DE2" w:rsidRDefault="001B22C0" w:rsidP="00C41114">
      <w:pPr>
        <w:pStyle w:val="Untitledsubclause1"/>
        <w:rPr>
          <w:rFonts w:ascii="Ebrima" w:hAnsi="Ebrima"/>
        </w:rPr>
      </w:pPr>
      <w:r w:rsidRPr="00857DE2">
        <w:rPr>
          <w:rFonts w:ascii="Ebrima" w:hAnsi="Ebrima"/>
        </w:rPr>
        <w:t xml:space="preserve">We need to have further justification for collecting, storing and using </w:t>
      </w:r>
      <w:r w:rsidR="00985AAA" w:rsidRPr="00857DE2">
        <w:rPr>
          <w:rFonts w:ascii="Ebrima" w:hAnsi="Ebrima"/>
        </w:rPr>
        <w:t>S</w:t>
      </w:r>
      <w:r w:rsidRPr="00857DE2">
        <w:rPr>
          <w:rFonts w:ascii="Ebrima" w:hAnsi="Ebrima"/>
        </w:rPr>
        <w:t xml:space="preserve">pecial </w:t>
      </w:r>
      <w:r w:rsidR="00985AAA" w:rsidRPr="00857DE2">
        <w:rPr>
          <w:rFonts w:ascii="Ebrima" w:hAnsi="Ebrima"/>
        </w:rPr>
        <w:t>C</w:t>
      </w:r>
      <w:r w:rsidRPr="00857DE2">
        <w:rPr>
          <w:rFonts w:ascii="Ebrima" w:hAnsi="Ebrima"/>
        </w:rPr>
        <w:t>ategor</w:t>
      </w:r>
      <w:r w:rsidR="00B0558E" w:rsidRPr="00857DE2">
        <w:rPr>
          <w:rFonts w:ascii="Ebrima" w:hAnsi="Ebrima"/>
        </w:rPr>
        <w:t>ies of Personal</w:t>
      </w:r>
      <w:r w:rsidR="00985AAA" w:rsidRPr="00857DE2">
        <w:rPr>
          <w:rFonts w:ascii="Ebrima" w:hAnsi="Ebrima"/>
        </w:rPr>
        <w:t xml:space="preserve"> </w:t>
      </w:r>
      <w:r w:rsidR="00B0558E" w:rsidRPr="00857DE2">
        <w:rPr>
          <w:rFonts w:ascii="Ebrima" w:hAnsi="Ebrima"/>
        </w:rPr>
        <w:t>D</w:t>
      </w:r>
      <w:r w:rsidRPr="00857DE2">
        <w:rPr>
          <w:rFonts w:ascii="Ebrima" w:hAnsi="Ebrima"/>
        </w:rPr>
        <w:t xml:space="preserve">ata. We may process this kind of information in the following circumstances: </w:t>
      </w:r>
    </w:p>
    <w:p w14:paraId="0CC4F738" w14:textId="77777777" w:rsidR="001B22C0" w:rsidRPr="00857DE2" w:rsidRDefault="001B22C0" w:rsidP="00C41114">
      <w:pPr>
        <w:pStyle w:val="Titlesubclause2"/>
        <w:spacing w:before="120" w:line="276" w:lineRule="auto"/>
        <w:rPr>
          <w:rFonts w:ascii="Ebrima" w:hAnsi="Ebrima"/>
          <w:szCs w:val="22"/>
        </w:rPr>
      </w:pPr>
      <w:r w:rsidRPr="00857DE2">
        <w:rPr>
          <w:rFonts w:ascii="Ebrima" w:hAnsi="Ebrima"/>
          <w:b w:val="0"/>
          <w:szCs w:val="22"/>
        </w:rPr>
        <w:t>With your explicit consent</w:t>
      </w:r>
    </w:p>
    <w:p w14:paraId="7B4CCAF3" w14:textId="77777777" w:rsidR="001B22C0" w:rsidRPr="00857DE2" w:rsidRDefault="001B22C0" w:rsidP="00C41114">
      <w:pPr>
        <w:pStyle w:val="Titlesubclause2"/>
        <w:spacing w:before="120" w:line="276" w:lineRule="auto"/>
        <w:rPr>
          <w:rFonts w:ascii="Ebrima" w:hAnsi="Ebrima"/>
          <w:szCs w:val="22"/>
        </w:rPr>
      </w:pPr>
      <w:r w:rsidRPr="00857DE2">
        <w:rPr>
          <w:rFonts w:ascii="Ebrima" w:hAnsi="Ebrima"/>
          <w:b w:val="0"/>
          <w:szCs w:val="22"/>
        </w:rPr>
        <w:t>Where we need to carry out our legal obligations</w:t>
      </w:r>
    </w:p>
    <w:p w14:paraId="377F131C" w14:textId="25CA8BAE" w:rsidR="00E54372" w:rsidRPr="00857DE2" w:rsidRDefault="001B22C0" w:rsidP="00C41114">
      <w:pPr>
        <w:pStyle w:val="Titlesubclause2"/>
        <w:spacing w:before="120" w:line="276" w:lineRule="auto"/>
        <w:rPr>
          <w:rFonts w:ascii="Ebrima" w:hAnsi="Ebrima"/>
        </w:rPr>
      </w:pPr>
      <w:r w:rsidRPr="00857DE2">
        <w:rPr>
          <w:rFonts w:ascii="Ebrima" w:hAnsi="Ebrima"/>
          <w:b w:val="0"/>
          <w:szCs w:val="22"/>
        </w:rPr>
        <w:t>Where it is needed to assess your working capacity on health grounds, subject to appropriate confidentiality safeguards</w:t>
      </w:r>
    </w:p>
    <w:p w14:paraId="5C6CFE4A" w14:textId="7116884D" w:rsidR="001B22C0" w:rsidRPr="00857DE2" w:rsidRDefault="001B22C0" w:rsidP="00C41114">
      <w:pPr>
        <w:pStyle w:val="Untitledsubclause1"/>
        <w:rPr>
          <w:rFonts w:ascii="Ebrima" w:hAnsi="Ebrima"/>
        </w:rPr>
      </w:pPr>
      <w:r w:rsidRPr="00857DE2">
        <w:rPr>
          <w:rFonts w:ascii="Ebrima" w:hAnsi="Ebrima"/>
        </w:rPr>
        <w:t>We may use your sensitive personal information in the following ways:</w:t>
      </w:r>
    </w:p>
    <w:p w14:paraId="5C643872" w14:textId="1873B868" w:rsidR="001B22C0" w:rsidRPr="00857DE2" w:rsidRDefault="001B22C0" w:rsidP="00C41114">
      <w:pPr>
        <w:pStyle w:val="Titlesubclause2"/>
        <w:spacing w:before="120" w:line="276" w:lineRule="auto"/>
        <w:rPr>
          <w:rFonts w:ascii="Ebrima" w:hAnsi="Ebrima"/>
          <w:szCs w:val="22"/>
        </w:rPr>
      </w:pPr>
      <w:r w:rsidRPr="00857DE2">
        <w:rPr>
          <w:rFonts w:ascii="Ebrima" w:hAnsi="Ebrima"/>
          <w:b w:val="0"/>
          <w:szCs w:val="22"/>
        </w:rPr>
        <w:t xml:space="preserve">We will use your information relating to leaves of absence which may include sickness or family related </w:t>
      </w:r>
      <w:r w:rsidR="0067020D" w:rsidRPr="00857DE2">
        <w:rPr>
          <w:rFonts w:ascii="Ebrima" w:hAnsi="Ebrima"/>
          <w:b w:val="0"/>
          <w:szCs w:val="22"/>
        </w:rPr>
        <w:t>absences</w:t>
      </w:r>
      <w:r w:rsidRPr="00857DE2">
        <w:rPr>
          <w:rFonts w:ascii="Ebrima" w:hAnsi="Ebrima"/>
          <w:b w:val="0"/>
          <w:szCs w:val="22"/>
        </w:rPr>
        <w:t>, to comply with employment and other laws</w:t>
      </w:r>
    </w:p>
    <w:p w14:paraId="09E519D0" w14:textId="11932AE4" w:rsidR="00F27068" w:rsidRPr="00857DE2" w:rsidRDefault="001B22C0" w:rsidP="00F27068">
      <w:pPr>
        <w:pStyle w:val="Titlesubclause2"/>
        <w:spacing w:before="120" w:line="276" w:lineRule="auto"/>
        <w:rPr>
          <w:rFonts w:ascii="Ebrima" w:hAnsi="Ebrima"/>
          <w:b w:val="0"/>
          <w:szCs w:val="22"/>
        </w:rPr>
      </w:pPr>
      <w:r w:rsidRPr="00857DE2">
        <w:rPr>
          <w:rFonts w:ascii="Ebrima" w:hAnsi="Ebrima"/>
          <w:b w:val="0"/>
          <w:szCs w:val="22"/>
        </w:rPr>
        <w:t xml:space="preserve">We </w:t>
      </w:r>
      <w:r w:rsidR="00932140" w:rsidRPr="00857DE2">
        <w:rPr>
          <w:rFonts w:ascii="Ebrima" w:hAnsi="Ebrima"/>
          <w:b w:val="0"/>
          <w:szCs w:val="22"/>
        </w:rPr>
        <w:t>may</w:t>
      </w:r>
      <w:r w:rsidRPr="00857DE2">
        <w:rPr>
          <w:rFonts w:ascii="Ebrima" w:hAnsi="Ebrima"/>
          <w:b w:val="0"/>
          <w:szCs w:val="22"/>
        </w:rPr>
        <w:t xml:space="preserve"> use information about your physical or mental health, or disability status, to ensure your health and safety in the workplace and to assess your fitness to work, to provide appropriate workplace adjustments, to monitor and manage absence</w:t>
      </w:r>
      <w:r w:rsidR="0067020D" w:rsidRPr="00857DE2">
        <w:rPr>
          <w:rFonts w:ascii="Ebrima" w:hAnsi="Ebrima"/>
          <w:b w:val="0"/>
          <w:szCs w:val="22"/>
        </w:rPr>
        <w:t>s</w:t>
      </w:r>
      <w:r w:rsidRPr="00857DE2">
        <w:rPr>
          <w:rFonts w:ascii="Ebrima" w:hAnsi="Ebrima"/>
          <w:b w:val="0"/>
          <w:szCs w:val="22"/>
        </w:rPr>
        <w:t xml:space="preserve"> and to administer benefits</w:t>
      </w:r>
    </w:p>
    <w:p w14:paraId="6065792E" w14:textId="484378FF" w:rsidR="00A63583" w:rsidRPr="00857DE2" w:rsidRDefault="00A63583" w:rsidP="00C41114">
      <w:pPr>
        <w:pStyle w:val="Titlesubclause2"/>
        <w:spacing w:before="120" w:line="276" w:lineRule="auto"/>
        <w:rPr>
          <w:rFonts w:ascii="Ebrima" w:hAnsi="Ebrima"/>
          <w:szCs w:val="22"/>
        </w:rPr>
      </w:pPr>
      <w:r w:rsidRPr="00857DE2">
        <w:rPr>
          <w:rFonts w:ascii="Ebrima" w:hAnsi="Ebrima"/>
          <w:b w:val="0"/>
          <w:szCs w:val="22"/>
        </w:rPr>
        <w:t xml:space="preserve">We </w:t>
      </w:r>
      <w:r w:rsidR="00932140" w:rsidRPr="00857DE2">
        <w:rPr>
          <w:rFonts w:ascii="Ebrima" w:hAnsi="Ebrima"/>
          <w:b w:val="0"/>
          <w:szCs w:val="22"/>
        </w:rPr>
        <w:t>may</w:t>
      </w:r>
      <w:r w:rsidRPr="00857DE2">
        <w:rPr>
          <w:rFonts w:ascii="Ebrima" w:hAnsi="Ebrima"/>
          <w:b w:val="0"/>
          <w:szCs w:val="22"/>
        </w:rPr>
        <w:t xml:space="preserve"> use information about your race or nationality or ethnic origin, religious, philosophical or moral beliefs, or your sexual life or sexual orientation, to ensure meaningful equal opportunity monitoring and reporting</w:t>
      </w:r>
    </w:p>
    <w:p w14:paraId="442E9770" w14:textId="116A74DC" w:rsidR="00133F02" w:rsidRPr="00857DE2" w:rsidRDefault="001B22C0" w:rsidP="0071276B">
      <w:pPr>
        <w:pStyle w:val="Untitledsubclause1"/>
        <w:rPr>
          <w:rFonts w:ascii="Ebrima" w:hAnsi="Ebrima"/>
        </w:rPr>
      </w:pPr>
      <w:r w:rsidRPr="00857DE2">
        <w:rPr>
          <w:rFonts w:ascii="Ebrima" w:hAnsi="Ebrima"/>
        </w:rPr>
        <w:t>Depending on your specific role, we may collect</w:t>
      </w:r>
      <w:r w:rsidR="00133F02" w:rsidRPr="00857DE2">
        <w:rPr>
          <w:rFonts w:ascii="Ebrima" w:hAnsi="Ebrima"/>
        </w:rPr>
        <w:t xml:space="preserve"> </w:t>
      </w:r>
      <w:r w:rsidR="00F27068" w:rsidRPr="00857DE2">
        <w:rPr>
          <w:rFonts w:ascii="Ebrima" w:hAnsi="Ebrima"/>
        </w:rPr>
        <w:t xml:space="preserve">Criminal </w:t>
      </w:r>
      <w:r w:rsidR="005C7264" w:rsidRPr="00857DE2">
        <w:rPr>
          <w:rFonts w:ascii="Ebrima" w:hAnsi="Ebrima"/>
        </w:rPr>
        <w:t xml:space="preserve">Conviction </w:t>
      </w:r>
      <w:r w:rsidR="00F27068" w:rsidRPr="00857DE2">
        <w:rPr>
          <w:rFonts w:ascii="Ebrima" w:hAnsi="Ebrima"/>
        </w:rPr>
        <w:t>Data</w:t>
      </w:r>
      <w:r w:rsidR="00133F02" w:rsidRPr="00857DE2">
        <w:rPr>
          <w:rFonts w:ascii="Ebrima" w:hAnsi="Ebrima"/>
        </w:rPr>
        <w:t xml:space="preserve">: </w:t>
      </w:r>
    </w:p>
    <w:p w14:paraId="043CC439" w14:textId="3C11C7C1" w:rsidR="001B22C0" w:rsidRPr="00857DE2" w:rsidRDefault="00133F02" w:rsidP="00C41114">
      <w:pPr>
        <w:pStyle w:val="Titlesubclause2"/>
        <w:spacing w:before="120" w:line="276" w:lineRule="auto"/>
        <w:rPr>
          <w:rFonts w:ascii="Ebrima" w:hAnsi="Ebrima"/>
          <w:szCs w:val="22"/>
        </w:rPr>
      </w:pPr>
      <w:r w:rsidRPr="00857DE2">
        <w:rPr>
          <w:rFonts w:ascii="Ebrima" w:hAnsi="Ebrima"/>
          <w:b w:val="0"/>
          <w:szCs w:val="22"/>
        </w:rPr>
        <w:t>D</w:t>
      </w:r>
      <w:r w:rsidR="001B22C0" w:rsidRPr="00857DE2">
        <w:rPr>
          <w:rFonts w:ascii="Ebrima" w:hAnsi="Ebrima"/>
          <w:b w:val="0"/>
          <w:szCs w:val="22"/>
        </w:rPr>
        <w:t>uring onboarding. We do this to satisfy ourselves that there is nothing in your criminal convictions history which makes you unsuitable for the role and as part of our security policy. Our roles require a high degree of trust and integrity and it is therefore best practice to undertake such checks and a pre-requisite in some instances</w:t>
      </w:r>
    </w:p>
    <w:p w14:paraId="070CFF5D" w14:textId="11291AEC" w:rsidR="001B22C0" w:rsidRPr="00857DE2" w:rsidRDefault="001B22C0" w:rsidP="00C41114">
      <w:pPr>
        <w:pStyle w:val="Titlesubclause2"/>
        <w:spacing w:before="120" w:line="276" w:lineRule="auto"/>
        <w:rPr>
          <w:rFonts w:ascii="Ebrima" w:hAnsi="Ebrima"/>
          <w:szCs w:val="22"/>
        </w:rPr>
      </w:pPr>
      <w:r w:rsidRPr="00857DE2">
        <w:rPr>
          <w:rFonts w:ascii="Ebrima" w:hAnsi="Ebrima"/>
          <w:b w:val="0"/>
          <w:szCs w:val="22"/>
        </w:rPr>
        <w:t>Less commonly, we may use information relating to criminal convictions where it is necessary in relation to legal claims, a substantial public interest, where it is necessary to protect your interests and you are not capable of giving your consent, or where you have already made the information public</w:t>
      </w:r>
    </w:p>
    <w:p w14:paraId="4D3A79BF" w14:textId="64FA307B" w:rsidR="001B22C0" w:rsidRPr="00857DE2" w:rsidRDefault="001B22C0" w:rsidP="00C41114">
      <w:pPr>
        <w:ind w:left="720"/>
        <w:rPr>
          <w:rFonts w:ascii="Ebrima" w:eastAsia="Arial Unicode MS" w:hAnsi="Ebrima" w:cstheme="minorHAnsi"/>
          <w:szCs w:val="20"/>
          <w:lang w:eastAsia="en-US"/>
        </w:rPr>
      </w:pPr>
      <w:r w:rsidRPr="00857DE2">
        <w:rPr>
          <w:rFonts w:ascii="Ebrima" w:eastAsia="Arial Unicode MS" w:hAnsi="Ebrima" w:cstheme="minorHAnsi"/>
          <w:szCs w:val="20"/>
          <w:lang w:eastAsia="en-US"/>
        </w:rPr>
        <w:t xml:space="preserve">We may only use </w:t>
      </w:r>
      <w:r w:rsidR="00AD2D8D" w:rsidRPr="00857DE2">
        <w:rPr>
          <w:rFonts w:ascii="Ebrima" w:eastAsia="Arial Unicode MS" w:hAnsi="Ebrima" w:cstheme="minorHAnsi"/>
          <w:szCs w:val="20"/>
          <w:lang w:eastAsia="en-US"/>
        </w:rPr>
        <w:t>Criminal Da</w:t>
      </w:r>
      <w:r w:rsidR="001B196B" w:rsidRPr="00857DE2">
        <w:rPr>
          <w:rFonts w:ascii="Ebrima" w:eastAsia="Arial Unicode MS" w:hAnsi="Ebrima" w:cstheme="minorHAnsi"/>
          <w:szCs w:val="20"/>
          <w:lang w:eastAsia="en-US"/>
        </w:rPr>
        <w:t>t</w:t>
      </w:r>
      <w:r w:rsidR="00AD2D8D" w:rsidRPr="00857DE2">
        <w:rPr>
          <w:rFonts w:ascii="Ebrima" w:eastAsia="Arial Unicode MS" w:hAnsi="Ebrima" w:cstheme="minorHAnsi"/>
          <w:szCs w:val="20"/>
          <w:lang w:eastAsia="en-US"/>
        </w:rPr>
        <w:t xml:space="preserve">a </w:t>
      </w:r>
      <w:r w:rsidRPr="00857DE2">
        <w:rPr>
          <w:rFonts w:ascii="Ebrima" w:eastAsia="Arial Unicode MS" w:hAnsi="Ebrima" w:cstheme="minorHAnsi"/>
          <w:szCs w:val="20"/>
          <w:lang w:eastAsia="en-US"/>
        </w:rPr>
        <w:t xml:space="preserve">where the law allows us to do so. This will usually be where such processing is necessary to carry out our obligations and provided we do so in line with our </w:t>
      </w:r>
      <w:hyperlink r:id="rId15">
        <w:r w:rsidRPr="00857DE2">
          <w:rPr>
            <w:rFonts w:ascii="Ebrima" w:eastAsia="Arial Unicode MS" w:hAnsi="Ebrima" w:cstheme="minorHAnsi"/>
            <w:lang w:eastAsia="en-US"/>
          </w:rPr>
          <w:t>Data Protection Policy</w:t>
        </w:r>
      </w:hyperlink>
      <w:r w:rsidRPr="00857DE2">
        <w:rPr>
          <w:rFonts w:ascii="Ebrima" w:eastAsia="Arial Unicode MS" w:hAnsi="Ebrima" w:cstheme="minorHAnsi"/>
          <w:szCs w:val="20"/>
          <w:lang w:eastAsia="en-US"/>
        </w:rPr>
        <w:t>.</w:t>
      </w:r>
      <w:r w:rsidR="00102220" w:rsidRPr="00857DE2">
        <w:rPr>
          <w:rFonts w:ascii="Ebrima" w:eastAsia="Arial Unicode MS" w:hAnsi="Ebrima" w:cstheme="minorHAnsi"/>
          <w:szCs w:val="20"/>
          <w:lang w:eastAsia="en-US"/>
        </w:rPr>
        <w:t xml:space="preserve"> </w:t>
      </w:r>
      <w:r w:rsidRPr="00857DE2">
        <w:rPr>
          <w:rFonts w:ascii="Ebrima" w:eastAsia="Arial Unicode MS" w:hAnsi="Ebrima" w:cstheme="minorHAnsi"/>
          <w:szCs w:val="20"/>
          <w:lang w:eastAsia="en-US"/>
        </w:rPr>
        <w:t xml:space="preserve">We have in place an </w:t>
      </w:r>
      <w:hyperlink r:id="rId16">
        <w:r w:rsidRPr="00857DE2">
          <w:rPr>
            <w:rFonts w:ascii="Ebrima" w:eastAsia="Arial Unicode MS" w:hAnsi="Ebrima" w:cstheme="minorHAnsi"/>
            <w:lang w:eastAsia="en-US"/>
          </w:rPr>
          <w:t>Appropriate Policy Document</w:t>
        </w:r>
      </w:hyperlink>
      <w:r w:rsidRPr="00857DE2">
        <w:rPr>
          <w:rFonts w:ascii="Ebrima" w:eastAsia="Arial Unicode MS" w:hAnsi="Ebrima" w:cstheme="minorHAnsi"/>
          <w:szCs w:val="20"/>
          <w:lang w:eastAsia="en-US"/>
        </w:rPr>
        <w:t xml:space="preserve"> and safeguards which we are required by UK law to maintain when processing such data.</w:t>
      </w:r>
    </w:p>
    <w:p w14:paraId="2FF4D7DE" w14:textId="5B2D30CB" w:rsidR="00F001AF" w:rsidRPr="005404D2" w:rsidRDefault="001B22C0" w:rsidP="00C41114">
      <w:pPr>
        <w:pStyle w:val="Untitledsubclause1"/>
        <w:rPr>
          <w:rFonts w:ascii="Ebrima" w:hAnsi="Ebrima"/>
          <w:color w:val="000000" w:themeColor="text1"/>
        </w:rPr>
      </w:pPr>
      <w:r w:rsidRPr="005404D2">
        <w:rPr>
          <w:rFonts w:ascii="Ebrima" w:hAnsi="Ebrima"/>
          <w:color w:val="000000" w:themeColor="text1"/>
        </w:rPr>
        <w:lastRenderedPageBreak/>
        <w:t>Automated decision-making takes place when an electronic system uses personal information to make a decision without human intervention.</w:t>
      </w:r>
      <w:r w:rsidR="00E778A5" w:rsidRPr="005404D2">
        <w:rPr>
          <w:rFonts w:ascii="Ebrima" w:hAnsi="Ebrima"/>
          <w:color w:val="000000" w:themeColor="text1"/>
        </w:rPr>
        <w:t xml:space="preserve"> </w:t>
      </w:r>
      <w:r w:rsidR="00184437" w:rsidRPr="005404D2">
        <w:rPr>
          <w:rFonts w:ascii="Ebrima" w:hAnsi="Ebrima"/>
          <w:color w:val="000000" w:themeColor="text1"/>
        </w:rPr>
        <w:t>We do undertake automated decision making</w:t>
      </w:r>
      <w:r w:rsidR="005404D2" w:rsidRPr="005404D2">
        <w:rPr>
          <w:rFonts w:ascii="Ebrima" w:hAnsi="Ebrima"/>
          <w:color w:val="000000" w:themeColor="text1"/>
        </w:rPr>
        <w:t xml:space="preserve"> on your personal data.</w:t>
      </w:r>
      <w:r w:rsidR="00184437" w:rsidRPr="005404D2">
        <w:rPr>
          <w:rFonts w:ascii="Ebrima" w:hAnsi="Ebrima"/>
          <w:color w:val="000000" w:themeColor="text1"/>
        </w:rPr>
        <w:t xml:space="preserve"> </w:t>
      </w:r>
    </w:p>
    <w:p w14:paraId="5CB3EE66" w14:textId="32F12DE4" w:rsidR="00B62CC9" w:rsidRPr="00857DE2" w:rsidRDefault="00B62CC9" w:rsidP="008B7077">
      <w:pPr>
        <w:pStyle w:val="TitleClause"/>
        <w:rPr>
          <w:rFonts w:ascii="Ebrima" w:hAnsi="Ebrima"/>
        </w:rPr>
      </w:pPr>
      <w:r w:rsidRPr="00857DE2">
        <w:rPr>
          <w:rFonts w:ascii="Ebrima" w:hAnsi="Ebrima"/>
        </w:rPr>
        <w:t>Y</w:t>
      </w:r>
      <w:r w:rsidR="005133FB" w:rsidRPr="00857DE2">
        <w:rPr>
          <w:rFonts w:ascii="Ebrima" w:hAnsi="Ebrima"/>
        </w:rPr>
        <w:t>our rights</w:t>
      </w:r>
      <w:r w:rsidRPr="00857DE2">
        <w:rPr>
          <w:rFonts w:ascii="Ebrima" w:hAnsi="Ebrima"/>
        </w:rPr>
        <w:t xml:space="preserve"> </w:t>
      </w:r>
    </w:p>
    <w:p w14:paraId="7DCDB750" w14:textId="2309CFAB" w:rsidR="00B62CC9" w:rsidRPr="00857DE2" w:rsidRDefault="00B62CC9" w:rsidP="008B7077">
      <w:pPr>
        <w:pStyle w:val="Untitledsubclause1"/>
        <w:rPr>
          <w:rFonts w:ascii="Ebrima" w:hAnsi="Ebrima"/>
        </w:rPr>
      </w:pPr>
      <w:r w:rsidRPr="00857DE2">
        <w:rPr>
          <w:rFonts w:ascii="Ebrima" w:hAnsi="Ebrima"/>
        </w:rPr>
        <w:t xml:space="preserve">It is important that the </w:t>
      </w:r>
      <w:r w:rsidR="008014FF" w:rsidRPr="00857DE2">
        <w:rPr>
          <w:rFonts w:ascii="Ebrima" w:hAnsi="Ebrima"/>
        </w:rPr>
        <w:t>Personal Data</w:t>
      </w:r>
      <w:r w:rsidRPr="00857DE2">
        <w:rPr>
          <w:rFonts w:ascii="Ebrima" w:hAnsi="Ebrima"/>
        </w:rPr>
        <w:t xml:space="preserve"> we hold about you is accurate and current.  Please keep us informed if your </w:t>
      </w:r>
      <w:r w:rsidR="008014FF" w:rsidRPr="00857DE2">
        <w:rPr>
          <w:rFonts w:ascii="Ebrima" w:hAnsi="Ebrima"/>
        </w:rPr>
        <w:t>Personal Data</w:t>
      </w:r>
      <w:r w:rsidRPr="00857DE2">
        <w:rPr>
          <w:rFonts w:ascii="Ebrima" w:hAnsi="Ebrima"/>
        </w:rPr>
        <w:t xml:space="preserve"> changes during your employment with us. Under certain circumstances, by law you have the right to:</w:t>
      </w:r>
    </w:p>
    <w:p w14:paraId="57FE665B" w14:textId="1B7D9941" w:rsidR="00B62CC9" w:rsidRPr="00857DE2" w:rsidRDefault="00B62CC9" w:rsidP="00B62CC9">
      <w:pPr>
        <w:pStyle w:val="Titlesubclause2"/>
        <w:spacing w:before="120" w:line="276" w:lineRule="auto"/>
        <w:rPr>
          <w:rFonts w:ascii="Ebrima" w:eastAsia="Calibri" w:hAnsi="Ebrima" w:cs="Calibri"/>
          <w:b w:val="0"/>
          <w:szCs w:val="22"/>
        </w:rPr>
      </w:pPr>
      <w:r w:rsidRPr="00857DE2">
        <w:rPr>
          <w:rFonts w:ascii="Ebrima" w:hAnsi="Ebrima"/>
          <w:bCs/>
          <w:color w:val="auto"/>
          <w:szCs w:val="22"/>
        </w:rPr>
        <w:t>Request access</w:t>
      </w:r>
      <w:r w:rsidRPr="00857DE2">
        <w:rPr>
          <w:rFonts w:ascii="Ebrima" w:hAnsi="Ebrima"/>
          <w:b w:val="0"/>
          <w:color w:val="5B9BD5"/>
          <w:szCs w:val="22"/>
        </w:rPr>
        <w:t xml:space="preserve"> </w:t>
      </w:r>
      <w:r w:rsidRPr="00857DE2">
        <w:rPr>
          <w:rFonts w:ascii="Ebrima" w:hAnsi="Ebrima"/>
          <w:b w:val="0"/>
          <w:szCs w:val="22"/>
        </w:rPr>
        <w:t xml:space="preserve">to your </w:t>
      </w:r>
      <w:r w:rsidR="008014FF" w:rsidRPr="00857DE2">
        <w:rPr>
          <w:rFonts w:ascii="Ebrima" w:hAnsi="Ebrima"/>
          <w:b w:val="0"/>
          <w:szCs w:val="22"/>
        </w:rPr>
        <w:t>Personal Data</w:t>
      </w:r>
      <w:r w:rsidRPr="00857DE2">
        <w:rPr>
          <w:rFonts w:ascii="Ebrima" w:hAnsi="Ebrima"/>
          <w:b w:val="0"/>
          <w:szCs w:val="22"/>
        </w:rPr>
        <w:t xml:space="preserve"> (commonly known as a “data subject access request”).  This enables you to receive a copy of the </w:t>
      </w:r>
      <w:r w:rsidR="008014FF" w:rsidRPr="00857DE2">
        <w:rPr>
          <w:rFonts w:ascii="Ebrima" w:hAnsi="Ebrima"/>
          <w:b w:val="0"/>
          <w:szCs w:val="22"/>
        </w:rPr>
        <w:t>Personal Data</w:t>
      </w:r>
      <w:r w:rsidRPr="00857DE2">
        <w:rPr>
          <w:rFonts w:ascii="Ebrima" w:hAnsi="Ebrima"/>
          <w:b w:val="0"/>
          <w:szCs w:val="22"/>
        </w:rPr>
        <w:t xml:space="preserve"> we hold about you and to check that we are lawfully processing it.</w:t>
      </w:r>
    </w:p>
    <w:p w14:paraId="55A99948" w14:textId="408EEF7F" w:rsidR="00B62CC9" w:rsidRPr="00857DE2" w:rsidRDefault="00B62CC9" w:rsidP="00B62CC9">
      <w:pPr>
        <w:pStyle w:val="Titlesubclause2"/>
        <w:spacing w:before="120" w:line="276" w:lineRule="auto"/>
        <w:rPr>
          <w:rFonts w:ascii="Ebrima" w:eastAsia="Calibri" w:hAnsi="Ebrima" w:cs="Calibri"/>
          <w:b w:val="0"/>
          <w:szCs w:val="22"/>
        </w:rPr>
      </w:pPr>
      <w:r w:rsidRPr="00857DE2">
        <w:rPr>
          <w:rFonts w:ascii="Ebrima" w:hAnsi="Ebrima"/>
          <w:bCs/>
          <w:color w:val="auto"/>
          <w:szCs w:val="22"/>
        </w:rPr>
        <w:t>Request correction</w:t>
      </w:r>
      <w:r w:rsidRPr="00857DE2">
        <w:rPr>
          <w:rFonts w:ascii="Ebrima" w:hAnsi="Ebrima"/>
          <w:b w:val="0"/>
          <w:color w:val="5B9BD5"/>
          <w:szCs w:val="22"/>
        </w:rPr>
        <w:t xml:space="preserve"> </w:t>
      </w:r>
      <w:r w:rsidRPr="00857DE2">
        <w:rPr>
          <w:rFonts w:ascii="Ebrima" w:hAnsi="Ebrima"/>
          <w:b w:val="0"/>
          <w:szCs w:val="22"/>
        </w:rPr>
        <w:t xml:space="preserve">of the </w:t>
      </w:r>
      <w:r w:rsidR="008014FF" w:rsidRPr="00857DE2">
        <w:rPr>
          <w:rFonts w:ascii="Ebrima" w:hAnsi="Ebrima"/>
          <w:b w:val="0"/>
          <w:szCs w:val="22"/>
        </w:rPr>
        <w:t>Personal Data</w:t>
      </w:r>
      <w:r w:rsidRPr="00857DE2">
        <w:rPr>
          <w:rFonts w:ascii="Ebrima" w:hAnsi="Ebrima"/>
          <w:b w:val="0"/>
          <w:szCs w:val="22"/>
        </w:rPr>
        <w:t xml:space="preserve"> that we hold about you.  This enables you to have any incomplete or inaccurate information we hold about you corrected.</w:t>
      </w:r>
    </w:p>
    <w:p w14:paraId="666A5265" w14:textId="779C20C2" w:rsidR="00B62CC9" w:rsidRPr="00857DE2" w:rsidRDefault="00B62CC9" w:rsidP="00B62CC9">
      <w:pPr>
        <w:pStyle w:val="Titlesubclause2"/>
        <w:spacing w:before="120" w:line="276" w:lineRule="auto"/>
        <w:rPr>
          <w:rFonts w:ascii="Ebrima" w:eastAsia="Calibri" w:hAnsi="Ebrima" w:cs="Calibri"/>
          <w:b w:val="0"/>
          <w:szCs w:val="22"/>
        </w:rPr>
      </w:pPr>
      <w:r w:rsidRPr="00857DE2">
        <w:rPr>
          <w:rFonts w:ascii="Ebrima" w:hAnsi="Ebrima"/>
          <w:bCs/>
          <w:color w:val="auto"/>
          <w:szCs w:val="22"/>
        </w:rPr>
        <w:t>Request erasure</w:t>
      </w:r>
      <w:r w:rsidRPr="00857DE2">
        <w:rPr>
          <w:rFonts w:ascii="Ebrima" w:hAnsi="Ebrima"/>
          <w:b w:val="0"/>
          <w:color w:val="5B9BD5"/>
          <w:szCs w:val="22"/>
        </w:rPr>
        <w:t xml:space="preserve"> </w:t>
      </w:r>
      <w:r w:rsidRPr="00857DE2">
        <w:rPr>
          <w:rFonts w:ascii="Ebrima" w:hAnsi="Ebrima"/>
          <w:b w:val="0"/>
          <w:szCs w:val="22"/>
        </w:rPr>
        <w:t xml:space="preserve">of your </w:t>
      </w:r>
      <w:r w:rsidR="008014FF" w:rsidRPr="00857DE2">
        <w:rPr>
          <w:rFonts w:ascii="Ebrima" w:hAnsi="Ebrima"/>
          <w:b w:val="0"/>
          <w:szCs w:val="22"/>
        </w:rPr>
        <w:t>Personal Data</w:t>
      </w:r>
      <w:r w:rsidRPr="00857DE2">
        <w:rPr>
          <w:rFonts w:ascii="Ebrima" w:hAnsi="Ebrima"/>
          <w:b w:val="0"/>
          <w:szCs w:val="22"/>
        </w:rPr>
        <w:t xml:space="preserve">.  This enables you to ask us to delete or remove </w:t>
      </w:r>
      <w:r w:rsidR="008014FF" w:rsidRPr="00857DE2">
        <w:rPr>
          <w:rFonts w:ascii="Ebrima" w:hAnsi="Ebrima"/>
          <w:b w:val="0"/>
          <w:szCs w:val="22"/>
        </w:rPr>
        <w:t>Personal Data</w:t>
      </w:r>
      <w:r w:rsidRPr="00857DE2">
        <w:rPr>
          <w:rFonts w:ascii="Ebrima" w:hAnsi="Ebrima"/>
          <w:b w:val="0"/>
          <w:szCs w:val="22"/>
        </w:rPr>
        <w:t xml:space="preserve"> where there is no good reason for us continuing to process it.  You also have the right to ask us to delete or remove your </w:t>
      </w:r>
      <w:r w:rsidR="008014FF" w:rsidRPr="00857DE2">
        <w:rPr>
          <w:rFonts w:ascii="Ebrima" w:hAnsi="Ebrima"/>
          <w:b w:val="0"/>
          <w:szCs w:val="22"/>
        </w:rPr>
        <w:t>Personal Data</w:t>
      </w:r>
      <w:r w:rsidRPr="00857DE2">
        <w:rPr>
          <w:rFonts w:ascii="Ebrima" w:hAnsi="Ebrima"/>
          <w:b w:val="0"/>
          <w:szCs w:val="22"/>
        </w:rPr>
        <w:t xml:space="preserve"> where you have exercised your right to object to processing.</w:t>
      </w:r>
    </w:p>
    <w:p w14:paraId="17E7D478" w14:textId="1FF05D2B" w:rsidR="00B62CC9" w:rsidRPr="00857DE2" w:rsidRDefault="00B62CC9" w:rsidP="00B62CC9">
      <w:pPr>
        <w:pStyle w:val="Titlesubclause2"/>
        <w:spacing w:before="120" w:line="276" w:lineRule="auto"/>
        <w:rPr>
          <w:rFonts w:ascii="Ebrima" w:eastAsia="Calibri" w:hAnsi="Ebrima" w:cs="Calibri"/>
          <w:b w:val="0"/>
          <w:szCs w:val="22"/>
        </w:rPr>
      </w:pPr>
      <w:r w:rsidRPr="00857DE2">
        <w:rPr>
          <w:rFonts w:ascii="Ebrima" w:hAnsi="Ebrima"/>
          <w:bCs/>
          <w:color w:val="auto"/>
          <w:szCs w:val="22"/>
        </w:rPr>
        <w:t>Object to processing</w:t>
      </w:r>
      <w:r w:rsidRPr="00857DE2">
        <w:rPr>
          <w:rFonts w:ascii="Ebrima" w:hAnsi="Ebrima"/>
          <w:b w:val="0"/>
          <w:color w:val="5B9BD5"/>
          <w:szCs w:val="22"/>
        </w:rPr>
        <w:t xml:space="preserve"> </w:t>
      </w:r>
      <w:r w:rsidRPr="00857DE2">
        <w:rPr>
          <w:rFonts w:ascii="Ebrima" w:hAnsi="Ebrima"/>
          <w:b w:val="0"/>
          <w:szCs w:val="22"/>
        </w:rPr>
        <w:t xml:space="preserve">of your </w:t>
      </w:r>
      <w:r w:rsidR="008014FF" w:rsidRPr="00857DE2">
        <w:rPr>
          <w:rFonts w:ascii="Ebrima" w:hAnsi="Ebrima"/>
          <w:b w:val="0"/>
          <w:szCs w:val="22"/>
        </w:rPr>
        <w:t>Personal Data</w:t>
      </w:r>
      <w:r w:rsidRPr="00857DE2">
        <w:rPr>
          <w:rFonts w:ascii="Ebrima" w:hAnsi="Ebrima"/>
          <w:b w:val="0"/>
          <w:szCs w:val="22"/>
        </w:rPr>
        <w:t xml:space="preserve"> where we are relying on a legitimate interest (or those of a third party) and there is something about your situation which makes you want to object to processing on this ground.  You also have the right to object where we are processing your </w:t>
      </w:r>
      <w:r w:rsidR="008014FF" w:rsidRPr="00857DE2">
        <w:rPr>
          <w:rFonts w:ascii="Ebrima" w:hAnsi="Ebrima"/>
          <w:b w:val="0"/>
          <w:szCs w:val="22"/>
        </w:rPr>
        <w:t>Personal Data</w:t>
      </w:r>
      <w:r w:rsidRPr="00857DE2">
        <w:rPr>
          <w:rFonts w:ascii="Ebrima" w:hAnsi="Ebrima"/>
          <w:b w:val="0"/>
          <w:szCs w:val="22"/>
        </w:rPr>
        <w:t xml:space="preserve"> for direct marketing purposes.</w:t>
      </w:r>
    </w:p>
    <w:p w14:paraId="33CEC906" w14:textId="3BCA04E9" w:rsidR="00B62CC9" w:rsidRPr="00857DE2" w:rsidRDefault="00B62CC9" w:rsidP="00B62CC9">
      <w:pPr>
        <w:pStyle w:val="Titlesubclause2"/>
        <w:spacing w:before="120" w:line="276" w:lineRule="auto"/>
        <w:rPr>
          <w:rFonts w:ascii="Ebrima" w:eastAsia="Calibri" w:hAnsi="Ebrima" w:cs="Calibri"/>
          <w:b w:val="0"/>
          <w:szCs w:val="22"/>
        </w:rPr>
      </w:pPr>
      <w:r w:rsidRPr="00857DE2">
        <w:rPr>
          <w:rFonts w:ascii="Ebrima" w:hAnsi="Ebrima"/>
          <w:bCs/>
          <w:color w:val="auto"/>
          <w:szCs w:val="22"/>
        </w:rPr>
        <w:t xml:space="preserve">Request the restriction of processing of your </w:t>
      </w:r>
      <w:r w:rsidR="008014FF" w:rsidRPr="00857DE2">
        <w:rPr>
          <w:rFonts w:ascii="Ebrima" w:hAnsi="Ebrima"/>
          <w:bCs/>
          <w:color w:val="auto"/>
          <w:szCs w:val="22"/>
        </w:rPr>
        <w:t>Personal Data</w:t>
      </w:r>
      <w:r w:rsidRPr="00857DE2">
        <w:rPr>
          <w:rFonts w:ascii="Ebrima" w:hAnsi="Ebrima"/>
          <w:b w:val="0"/>
          <w:color w:val="auto"/>
          <w:szCs w:val="22"/>
        </w:rPr>
        <w:t>.</w:t>
      </w:r>
      <w:r w:rsidRPr="00857DE2">
        <w:rPr>
          <w:rFonts w:ascii="Ebrima" w:hAnsi="Ebrima"/>
          <w:b w:val="0"/>
          <w:szCs w:val="22"/>
        </w:rPr>
        <w:t xml:space="preserve">  This enables you to ask us to suspend the processing of </w:t>
      </w:r>
      <w:r w:rsidR="008014FF" w:rsidRPr="00857DE2">
        <w:rPr>
          <w:rFonts w:ascii="Ebrima" w:hAnsi="Ebrima"/>
          <w:b w:val="0"/>
          <w:szCs w:val="22"/>
        </w:rPr>
        <w:t>Personal Data</w:t>
      </w:r>
      <w:r w:rsidRPr="00857DE2">
        <w:rPr>
          <w:rFonts w:ascii="Ebrima" w:hAnsi="Ebrima"/>
          <w:b w:val="0"/>
          <w:szCs w:val="22"/>
        </w:rPr>
        <w:t xml:space="preserve"> about you.</w:t>
      </w:r>
    </w:p>
    <w:p w14:paraId="1F02C552" w14:textId="23C12EA1" w:rsidR="00B62CC9" w:rsidRPr="00857DE2" w:rsidRDefault="00B62CC9" w:rsidP="00B62CC9">
      <w:pPr>
        <w:pStyle w:val="Titlesubclause2"/>
        <w:spacing w:before="120" w:line="276" w:lineRule="auto"/>
        <w:rPr>
          <w:rFonts w:ascii="Ebrima" w:eastAsia="Calibri" w:hAnsi="Ebrima" w:cs="Calibri"/>
          <w:b w:val="0"/>
          <w:szCs w:val="22"/>
        </w:rPr>
      </w:pPr>
      <w:r w:rsidRPr="00857DE2">
        <w:rPr>
          <w:rFonts w:ascii="Ebrima" w:hAnsi="Ebrima"/>
          <w:bCs/>
          <w:color w:val="auto"/>
          <w:szCs w:val="22"/>
        </w:rPr>
        <w:t>Request the transfer</w:t>
      </w:r>
      <w:r w:rsidRPr="00857DE2">
        <w:rPr>
          <w:rFonts w:ascii="Ebrima" w:hAnsi="Ebrima"/>
          <w:b w:val="0"/>
          <w:color w:val="5B9BD5"/>
          <w:szCs w:val="22"/>
        </w:rPr>
        <w:t xml:space="preserve"> </w:t>
      </w:r>
      <w:r w:rsidRPr="00857DE2">
        <w:rPr>
          <w:rFonts w:ascii="Ebrima" w:hAnsi="Ebrima"/>
          <w:b w:val="0"/>
          <w:szCs w:val="22"/>
        </w:rPr>
        <w:t xml:space="preserve">of your </w:t>
      </w:r>
      <w:r w:rsidR="008014FF" w:rsidRPr="00857DE2">
        <w:rPr>
          <w:rFonts w:ascii="Ebrima" w:hAnsi="Ebrima"/>
          <w:b w:val="0"/>
          <w:szCs w:val="22"/>
        </w:rPr>
        <w:t>Personal Data</w:t>
      </w:r>
      <w:r w:rsidRPr="00857DE2">
        <w:rPr>
          <w:rFonts w:ascii="Ebrima" w:hAnsi="Ebrima"/>
          <w:b w:val="0"/>
          <w:szCs w:val="22"/>
        </w:rPr>
        <w:t xml:space="preserve"> to another party.</w:t>
      </w:r>
    </w:p>
    <w:p w14:paraId="4858A1F9" w14:textId="50CA6CF9" w:rsidR="00B62CC9" w:rsidRPr="00857DE2" w:rsidRDefault="00B62CC9" w:rsidP="008B7077">
      <w:pPr>
        <w:pStyle w:val="Untitledsubclause1"/>
        <w:rPr>
          <w:rFonts w:ascii="Ebrima" w:eastAsia="Calibri" w:hAnsi="Ebrima"/>
          <w:b/>
        </w:rPr>
      </w:pPr>
      <w:r w:rsidRPr="00857DE2">
        <w:rPr>
          <w:rFonts w:ascii="Ebrima" w:hAnsi="Ebrima"/>
        </w:rPr>
        <w:t>If you would like to exercise any of these rights, please contact</w:t>
      </w:r>
      <w:r w:rsidR="00FD37DF" w:rsidRPr="00857DE2">
        <w:rPr>
          <w:rFonts w:ascii="Ebrima" w:hAnsi="Ebrima"/>
        </w:rPr>
        <w:t xml:space="preserve"> us as per </w:t>
      </w:r>
      <w:r w:rsidR="00FA0A3F" w:rsidRPr="00857DE2">
        <w:rPr>
          <w:rFonts w:ascii="Ebrima" w:hAnsi="Ebrima"/>
        </w:rPr>
        <w:t>S</w:t>
      </w:r>
      <w:r w:rsidR="00FD37DF" w:rsidRPr="00857DE2">
        <w:rPr>
          <w:rFonts w:ascii="Ebrima" w:hAnsi="Ebrima"/>
        </w:rPr>
        <w:t xml:space="preserve">ection 2 of this </w:t>
      </w:r>
      <w:r w:rsidR="002A2EE3" w:rsidRPr="00857DE2">
        <w:rPr>
          <w:rFonts w:ascii="Ebrima" w:hAnsi="Ebrima"/>
        </w:rPr>
        <w:t>notice</w:t>
      </w:r>
      <w:r w:rsidR="00FD37DF" w:rsidRPr="00857DE2">
        <w:rPr>
          <w:rFonts w:ascii="Ebrima" w:hAnsi="Ebrima"/>
        </w:rPr>
        <w:t>.</w:t>
      </w:r>
      <w:r w:rsidRPr="00857DE2">
        <w:rPr>
          <w:rFonts w:ascii="Ebrima" w:hAnsi="Ebrima"/>
          <w:b/>
        </w:rPr>
        <w:t xml:space="preserve"> </w:t>
      </w:r>
    </w:p>
    <w:p w14:paraId="1E97DE1F" w14:textId="3BFFD859" w:rsidR="008B7077" w:rsidRPr="00857DE2" w:rsidRDefault="008B7077" w:rsidP="008B7077">
      <w:pPr>
        <w:pStyle w:val="TitleClause"/>
        <w:rPr>
          <w:rFonts w:ascii="Ebrima" w:hAnsi="Ebrima"/>
        </w:rPr>
      </w:pPr>
      <w:r w:rsidRPr="00857DE2">
        <w:rPr>
          <w:rFonts w:ascii="Ebrima" w:hAnsi="Ebrima"/>
        </w:rPr>
        <w:t>E</w:t>
      </w:r>
      <w:r w:rsidR="005133FB" w:rsidRPr="00857DE2">
        <w:rPr>
          <w:rFonts w:ascii="Ebrima" w:hAnsi="Ebrima"/>
        </w:rPr>
        <w:t>xemptions and DSARs</w:t>
      </w:r>
    </w:p>
    <w:p w14:paraId="09FE97DC" w14:textId="77777777" w:rsidR="008B7077" w:rsidRPr="00857DE2" w:rsidRDefault="008B7077" w:rsidP="008B7077">
      <w:pPr>
        <w:pStyle w:val="Untitledsubclause1"/>
        <w:rPr>
          <w:rFonts w:ascii="Ebrima" w:hAnsi="Ebrima"/>
          <w:b/>
          <w:bCs/>
        </w:rPr>
      </w:pPr>
      <w:r w:rsidRPr="00857DE2">
        <w:rPr>
          <w:rFonts w:ascii="Ebrima" w:hAnsi="Ebrima"/>
          <w:b/>
          <w:bCs/>
        </w:rPr>
        <w:t>Information about other people:</w:t>
      </w:r>
    </w:p>
    <w:p w14:paraId="071489C6" w14:textId="6ECA6395" w:rsidR="008B7077" w:rsidRPr="00857DE2" w:rsidRDefault="008F7B8D" w:rsidP="008B7077">
      <w:pPr>
        <w:pStyle w:val="Untitledsubclause1"/>
        <w:numPr>
          <w:ilvl w:val="0"/>
          <w:numId w:val="0"/>
        </w:numPr>
        <w:ind w:left="720"/>
        <w:rPr>
          <w:rFonts w:ascii="Ebrima" w:hAnsi="Ebrima"/>
          <w:color w:val="auto"/>
        </w:rPr>
      </w:pPr>
      <w:r w:rsidRPr="00857DE2">
        <w:rPr>
          <w:rFonts w:ascii="Ebrima" w:hAnsi="Ebrima"/>
          <w:color w:val="auto"/>
        </w:rPr>
        <w:t>Somerset Care</w:t>
      </w:r>
      <w:r w:rsidR="008B7077" w:rsidRPr="00857DE2">
        <w:rPr>
          <w:rFonts w:ascii="Ebrima" w:hAnsi="Ebrima"/>
          <w:color w:val="auto"/>
        </w:rPr>
        <w:t xml:space="preserve"> do not have to comply with a DSAR if doing so means disclosing information which identifies someone else, except where:</w:t>
      </w:r>
    </w:p>
    <w:p w14:paraId="39F622E8" w14:textId="123DAF33" w:rsidR="008B7077" w:rsidRPr="00857DE2" w:rsidRDefault="008B7077" w:rsidP="00891DA9">
      <w:pPr>
        <w:pStyle w:val="Untitledsubclause1"/>
        <w:numPr>
          <w:ilvl w:val="0"/>
          <w:numId w:val="27"/>
        </w:numPr>
        <w:rPr>
          <w:rFonts w:ascii="Ebrima" w:hAnsi="Ebrima"/>
          <w:color w:val="auto"/>
        </w:rPr>
      </w:pPr>
      <w:r w:rsidRPr="00857DE2">
        <w:rPr>
          <w:rFonts w:ascii="Ebrima" w:hAnsi="Ebrima"/>
          <w:color w:val="auto"/>
        </w:rPr>
        <w:t>they consent to the disclosure; or</w:t>
      </w:r>
    </w:p>
    <w:p w14:paraId="32A5FE0A" w14:textId="64E00E7F" w:rsidR="008B7077" w:rsidRPr="00857DE2" w:rsidRDefault="008B7077" w:rsidP="00891DA9">
      <w:pPr>
        <w:pStyle w:val="Untitledsubclause1"/>
        <w:numPr>
          <w:ilvl w:val="0"/>
          <w:numId w:val="27"/>
        </w:numPr>
        <w:rPr>
          <w:rFonts w:ascii="Ebrima" w:hAnsi="Ebrima"/>
          <w:color w:val="auto"/>
        </w:rPr>
      </w:pPr>
      <w:r w:rsidRPr="00857DE2">
        <w:rPr>
          <w:rFonts w:ascii="Ebrima" w:hAnsi="Ebrima"/>
          <w:color w:val="auto"/>
        </w:rPr>
        <w:t>It is reasonable to comply with the request without that person’s consent.</w:t>
      </w:r>
    </w:p>
    <w:p w14:paraId="250FA4B8" w14:textId="7D78AA07" w:rsidR="008B7077" w:rsidRPr="00857DE2" w:rsidRDefault="008B7077" w:rsidP="008B7077">
      <w:pPr>
        <w:pStyle w:val="Untitledsubclause1"/>
        <w:numPr>
          <w:ilvl w:val="0"/>
          <w:numId w:val="0"/>
        </w:numPr>
        <w:ind w:left="720"/>
        <w:rPr>
          <w:rFonts w:ascii="Ebrima" w:hAnsi="Ebrima"/>
        </w:rPr>
      </w:pPr>
      <w:r w:rsidRPr="00857DE2">
        <w:rPr>
          <w:rFonts w:ascii="Ebrima" w:hAnsi="Ebrima"/>
          <w:color w:val="auto"/>
        </w:rPr>
        <w:t xml:space="preserve">To determine whether it is reasonable to comply without consent, </w:t>
      </w:r>
      <w:r w:rsidR="008F7B8D" w:rsidRPr="00857DE2">
        <w:rPr>
          <w:rFonts w:ascii="Ebrima" w:hAnsi="Ebrima"/>
          <w:color w:val="auto"/>
        </w:rPr>
        <w:t>Somerset Care</w:t>
      </w:r>
      <w:r w:rsidRPr="00857DE2">
        <w:rPr>
          <w:rFonts w:ascii="Ebrima" w:hAnsi="Ebrima"/>
          <w:color w:val="auto"/>
        </w:rPr>
        <w:t xml:space="preserve"> will consider </w:t>
      </w:r>
      <w:r w:rsidRPr="00857DE2">
        <w:rPr>
          <w:rFonts w:ascii="Ebrima" w:hAnsi="Ebrima"/>
        </w:rPr>
        <w:t>all the relevant circumstances, including:</w:t>
      </w:r>
    </w:p>
    <w:p w14:paraId="642EED93" w14:textId="36C5DC7E" w:rsidR="008B7077" w:rsidRPr="00857DE2" w:rsidRDefault="008B7077" w:rsidP="00891DA9">
      <w:pPr>
        <w:pStyle w:val="Untitledsubclause1"/>
        <w:numPr>
          <w:ilvl w:val="0"/>
          <w:numId w:val="28"/>
        </w:numPr>
        <w:rPr>
          <w:rFonts w:ascii="Ebrima" w:hAnsi="Ebrima"/>
        </w:rPr>
      </w:pPr>
      <w:r w:rsidRPr="00857DE2">
        <w:rPr>
          <w:rFonts w:ascii="Ebrima" w:hAnsi="Ebrima"/>
        </w:rPr>
        <w:t>the type of information that we would disclose;</w:t>
      </w:r>
    </w:p>
    <w:p w14:paraId="775D0C39" w14:textId="653B77CF" w:rsidR="008B7077" w:rsidRPr="00857DE2" w:rsidRDefault="008B7077" w:rsidP="00891DA9">
      <w:pPr>
        <w:pStyle w:val="Untitledsubclause1"/>
        <w:numPr>
          <w:ilvl w:val="0"/>
          <w:numId w:val="28"/>
        </w:numPr>
        <w:rPr>
          <w:rFonts w:ascii="Ebrima" w:hAnsi="Ebrima"/>
        </w:rPr>
      </w:pPr>
      <w:r w:rsidRPr="00857DE2">
        <w:rPr>
          <w:rFonts w:ascii="Ebrima" w:hAnsi="Ebrima"/>
        </w:rPr>
        <w:t>any duty of confidentiality we owe to the other person/people;</w:t>
      </w:r>
    </w:p>
    <w:p w14:paraId="47AACF28" w14:textId="293EFC53" w:rsidR="008B7077" w:rsidRPr="00857DE2" w:rsidRDefault="008B7077" w:rsidP="00891DA9">
      <w:pPr>
        <w:pStyle w:val="Untitledsubclause1"/>
        <w:numPr>
          <w:ilvl w:val="0"/>
          <w:numId w:val="28"/>
        </w:numPr>
        <w:rPr>
          <w:rFonts w:ascii="Ebrima" w:hAnsi="Ebrima"/>
        </w:rPr>
      </w:pPr>
      <w:r w:rsidRPr="00857DE2">
        <w:rPr>
          <w:rFonts w:ascii="Ebrima" w:hAnsi="Ebrima"/>
        </w:rPr>
        <w:t>any steps we took to try to get the other person’s consent;</w:t>
      </w:r>
    </w:p>
    <w:p w14:paraId="7EDA1376" w14:textId="160C78BF" w:rsidR="008B7077" w:rsidRPr="00857DE2" w:rsidRDefault="008B7077" w:rsidP="00891DA9">
      <w:pPr>
        <w:pStyle w:val="Untitledsubclause1"/>
        <w:numPr>
          <w:ilvl w:val="0"/>
          <w:numId w:val="28"/>
        </w:numPr>
        <w:rPr>
          <w:rFonts w:ascii="Ebrima" w:hAnsi="Ebrima"/>
        </w:rPr>
      </w:pPr>
      <w:r w:rsidRPr="00857DE2">
        <w:rPr>
          <w:rFonts w:ascii="Ebrima" w:hAnsi="Ebrima"/>
        </w:rPr>
        <w:lastRenderedPageBreak/>
        <w:t>whether the other person is capable of giving consent; and</w:t>
      </w:r>
    </w:p>
    <w:p w14:paraId="6D9E89E7" w14:textId="2BA744F4" w:rsidR="008B7077" w:rsidRPr="00857DE2" w:rsidRDefault="008B7077" w:rsidP="00891DA9">
      <w:pPr>
        <w:pStyle w:val="Untitledsubclause1"/>
        <w:numPr>
          <w:ilvl w:val="0"/>
          <w:numId w:val="28"/>
        </w:numPr>
        <w:rPr>
          <w:rFonts w:ascii="Ebrima" w:hAnsi="Ebrima"/>
        </w:rPr>
      </w:pPr>
      <w:r w:rsidRPr="00857DE2">
        <w:rPr>
          <w:rFonts w:ascii="Ebrima" w:hAnsi="Ebrima"/>
        </w:rPr>
        <w:t>any stated refusal of consent by the other person.</w:t>
      </w:r>
    </w:p>
    <w:p w14:paraId="7D62DBE5" w14:textId="77777777" w:rsidR="00CB491E" w:rsidRPr="00857DE2" w:rsidRDefault="00CB491E" w:rsidP="00CB491E">
      <w:pPr>
        <w:pStyle w:val="Untitledsubclause1"/>
        <w:rPr>
          <w:rFonts w:ascii="Ebrima" w:hAnsi="Ebrima"/>
          <w:b/>
          <w:bCs/>
        </w:rPr>
      </w:pPr>
      <w:r w:rsidRPr="00857DE2">
        <w:rPr>
          <w:rFonts w:ascii="Ebrima" w:hAnsi="Ebrima"/>
          <w:b/>
          <w:bCs/>
        </w:rPr>
        <w:t>Witness Statements:</w:t>
      </w:r>
    </w:p>
    <w:p w14:paraId="75DC3B25" w14:textId="0BBA3FD5" w:rsidR="00CB491E" w:rsidRPr="00857DE2" w:rsidRDefault="00CB491E" w:rsidP="00CB491E">
      <w:pPr>
        <w:pStyle w:val="Untitledsubclause1"/>
        <w:numPr>
          <w:ilvl w:val="0"/>
          <w:numId w:val="0"/>
        </w:numPr>
        <w:ind w:left="720"/>
        <w:rPr>
          <w:rFonts w:ascii="Ebrima" w:hAnsi="Ebrima"/>
          <w:color w:val="auto"/>
        </w:rPr>
      </w:pPr>
      <w:r w:rsidRPr="00857DE2">
        <w:rPr>
          <w:rFonts w:ascii="Ebrima" w:hAnsi="Ebrima"/>
        </w:rPr>
        <w:t xml:space="preserve">Statements given by witnesses, primarily for internal disciplinary or investigative matters at work, often contain personal details of multiple individuals. </w:t>
      </w:r>
      <w:r w:rsidR="005F1135" w:rsidRPr="00857DE2">
        <w:rPr>
          <w:rFonts w:ascii="Ebrima" w:hAnsi="Ebrima"/>
          <w:color w:val="auto"/>
        </w:rPr>
        <w:t>Somerset Care</w:t>
      </w:r>
      <w:r w:rsidRPr="00857DE2">
        <w:rPr>
          <w:rFonts w:ascii="Ebrima" w:hAnsi="Ebrima"/>
          <w:color w:val="auto"/>
        </w:rPr>
        <w:t xml:space="preserve"> will evaluate whether we can release these statements on a case-by-case basis. Compliance with the request is not mandatory if it means revealing details about another individual unless they give permission or if it is logical to proceed without their approval.</w:t>
      </w:r>
    </w:p>
    <w:p w14:paraId="7956A88B" w14:textId="77777777" w:rsidR="00CB491E" w:rsidRPr="00857DE2" w:rsidRDefault="00CB491E" w:rsidP="00CB491E">
      <w:pPr>
        <w:pStyle w:val="Untitledsubclause1"/>
        <w:rPr>
          <w:rFonts w:ascii="Ebrima" w:hAnsi="Ebrima"/>
          <w:b/>
          <w:bCs/>
          <w:color w:val="auto"/>
        </w:rPr>
      </w:pPr>
      <w:r w:rsidRPr="00857DE2">
        <w:rPr>
          <w:rFonts w:ascii="Ebrima" w:hAnsi="Ebrima"/>
          <w:b/>
          <w:bCs/>
          <w:color w:val="auto"/>
        </w:rPr>
        <w:t>Whistleblowing reports:</w:t>
      </w:r>
    </w:p>
    <w:p w14:paraId="23AB8917" w14:textId="261AB21E" w:rsidR="00CB491E" w:rsidRPr="00857DE2" w:rsidRDefault="00CB491E" w:rsidP="00CB491E">
      <w:pPr>
        <w:pStyle w:val="Untitledsubclause1"/>
        <w:numPr>
          <w:ilvl w:val="1"/>
          <w:numId w:val="0"/>
        </w:numPr>
        <w:ind w:left="720"/>
        <w:rPr>
          <w:rFonts w:ascii="Ebrima" w:hAnsi="Ebrima"/>
        </w:rPr>
      </w:pPr>
      <w:r w:rsidRPr="00857DE2">
        <w:rPr>
          <w:rFonts w:ascii="Ebrima" w:hAnsi="Ebrima"/>
          <w:color w:val="auto"/>
        </w:rPr>
        <w:t xml:space="preserve">Whistle blowers are protected by the Public Interest Disclosure Act 1998 (PIDA 1998). As such </w:t>
      </w:r>
      <w:r w:rsidR="00BB5226" w:rsidRPr="00857DE2">
        <w:rPr>
          <w:rFonts w:ascii="Ebrima" w:hAnsi="Ebrima"/>
          <w:color w:val="auto"/>
        </w:rPr>
        <w:t>Somerset Care</w:t>
      </w:r>
      <w:r w:rsidRPr="00857DE2">
        <w:rPr>
          <w:rFonts w:ascii="Ebrima" w:hAnsi="Ebrima"/>
          <w:color w:val="auto"/>
        </w:rPr>
        <w:t xml:space="preserve"> will need to balance an </w:t>
      </w:r>
      <w:r w:rsidR="1C7EE40C" w:rsidRPr="00857DE2">
        <w:rPr>
          <w:rFonts w:ascii="Ebrima" w:hAnsi="Ebrima"/>
          <w:color w:val="auto"/>
        </w:rPr>
        <w:t>employee's</w:t>
      </w:r>
      <w:r w:rsidRPr="00857DE2">
        <w:rPr>
          <w:rFonts w:ascii="Ebrima" w:hAnsi="Ebrima"/>
          <w:color w:val="auto"/>
        </w:rPr>
        <w:t xml:space="preserve"> DSAR request alongside the PIDA 1998, with the likely </w:t>
      </w:r>
      <w:r w:rsidRPr="00857DE2">
        <w:rPr>
          <w:rFonts w:ascii="Ebrima" w:hAnsi="Ebrima"/>
        </w:rPr>
        <w:t>outcome that they are exempt from disclosure.</w:t>
      </w:r>
    </w:p>
    <w:p w14:paraId="624552DE" w14:textId="77777777" w:rsidR="00CB491E" w:rsidRPr="00857DE2" w:rsidRDefault="00CB491E" w:rsidP="00CB491E">
      <w:pPr>
        <w:pStyle w:val="Untitledsubclause1"/>
        <w:rPr>
          <w:rFonts w:ascii="Ebrima" w:hAnsi="Ebrima"/>
          <w:b/>
          <w:bCs/>
        </w:rPr>
      </w:pPr>
      <w:r w:rsidRPr="00857DE2">
        <w:rPr>
          <w:rFonts w:ascii="Ebrima" w:hAnsi="Ebrima"/>
          <w:b/>
          <w:bCs/>
        </w:rPr>
        <w:t>Confidential References:</w:t>
      </w:r>
    </w:p>
    <w:p w14:paraId="6D90C05F" w14:textId="0B4A4815" w:rsidR="00CB491E" w:rsidRPr="00857DE2" w:rsidRDefault="00CB491E" w:rsidP="00CB491E">
      <w:pPr>
        <w:pStyle w:val="Untitledsubclause1"/>
        <w:numPr>
          <w:ilvl w:val="1"/>
          <w:numId w:val="0"/>
        </w:numPr>
        <w:ind w:left="720"/>
        <w:rPr>
          <w:rFonts w:ascii="Ebrima" w:hAnsi="Ebrima"/>
        </w:rPr>
      </w:pPr>
      <w:r w:rsidRPr="00857DE2">
        <w:rPr>
          <w:rFonts w:ascii="Ebrima" w:hAnsi="Ebrima"/>
        </w:rPr>
        <w:t xml:space="preserve">All references that </w:t>
      </w:r>
      <w:r w:rsidR="00BB5226" w:rsidRPr="00857DE2">
        <w:rPr>
          <w:rFonts w:ascii="Ebrima" w:hAnsi="Ebrima"/>
          <w:color w:val="auto"/>
        </w:rPr>
        <w:t>Somerset Care</w:t>
      </w:r>
      <w:r w:rsidRPr="00857DE2">
        <w:rPr>
          <w:rFonts w:ascii="Ebrima" w:hAnsi="Ebrima"/>
          <w:color w:val="auto"/>
        </w:rPr>
        <w:t xml:space="preserve"> provide</w:t>
      </w:r>
      <w:r w:rsidR="7975F2E5" w:rsidRPr="00857DE2">
        <w:rPr>
          <w:rFonts w:ascii="Ebrima" w:hAnsi="Ebrima"/>
          <w:color w:val="auto"/>
        </w:rPr>
        <w:t>,</w:t>
      </w:r>
      <w:r w:rsidR="004F6765" w:rsidRPr="00857DE2">
        <w:rPr>
          <w:rFonts w:ascii="Ebrima" w:hAnsi="Ebrima"/>
          <w:color w:val="auto"/>
        </w:rPr>
        <w:t xml:space="preserve"> </w:t>
      </w:r>
      <w:r w:rsidRPr="00857DE2">
        <w:rPr>
          <w:rFonts w:ascii="Ebrima" w:hAnsi="Ebrima"/>
          <w:color w:val="auto"/>
        </w:rPr>
        <w:t>or are received from other organisations are treated as confidential</w:t>
      </w:r>
      <w:r w:rsidR="316B54EF" w:rsidRPr="00857DE2">
        <w:rPr>
          <w:rFonts w:ascii="Ebrima" w:hAnsi="Ebrima"/>
          <w:color w:val="auto"/>
        </w:rPr>
        <w:t xml:space="preserve">. </w:t>
      </w:r>
      <w:r w:rsidRPr="00857DE2">
        <w:rPr>
          <w:rFonts w:ascii="Ebrima" w:hAnsi="Ebrima"/>
          <w:color w:val="auto"/>
        </w:rPr>
        <w:t xml:space="preserve"> </w:t>
      </w:r>
      <w:r w:rsidR="5FEB8AE2" w:rsidRPr="00857DE2">
        <w:rPr>
          <w:rFonts w:ascii="Ebrima" w:hAnsi="Ebrima"/>
          <w:color w:val="auto"/>
        </w:rPr>
        <w:t>All assessments are carried out on a case</w:t>
      </w:r>
      <w:r w:rsidR="5FEB8AE2" w:rsidRPr="00857DE2">
        <w:rPr>
          <w:rFonts w:ascii="Ebrima" w:hAnsi="Ebrima"/>
        </w:rPr>
        <w:t xml:space="preserve">-by-case </w:t>
      </w:r>
      <w:r w:rsidR="2D41C8AD" w:rsidRPr="00857DE2">
        <w:rPr>
          <w:rFonts w:ascii="Ebrima" w:hAnsi="Ebrima"/>
        </w:rPr>
        <w:t>basis they</w:t>
      </w:r>
      <w:r w:rsidR="5FEB8AE2" w:rsidRPr="00857DE2">
        <w:rPr>
          <w:rFonts w:ascii="Ebrima" w:hAnsi="Ebrima"/>
        </w:rPr>
        <w:t xml:space="preserve"> are likely </w:t>
      </w:r>
      <w:r w:rsidRPr="00857DE2">
        <w:rPr>
          <w:rFonts w:ascii="Ebrima" w:hAnsi="Ebrima"/>
        </w:rPr>
        <w:t xml:space="preserve"> exempt from disclosure.</w:t>
      </w:r>
    </w:p>
    <w:p w14:paraId="456FDAAD" w14:textId="77777777" w:rsidR="00CB491E" w:rsidRPr="00857DE2" w:rsidRDefault="00CB491E" w:rsidP="00CB491E">
      <w:pPr>
        <w:pStyle w:val="Untitledsubclause1"/>
        <w:rPr>
          <w:rFonts w:ascii="Ebrima" w:hAnsi="Ebrima"/>
          <w:b/>
          <w:bCs/>
        </w:rPr>
      </w:pPr>
      <w:r w:rsidRPr="00857DE2">
        <w:rPr>
          <w:rFonts w:ascii="Ebrima" w:hAnsi="Ebrima"/>
          <w:b/>
          <w:bCs/>
        </w:rPr>
        <w:t>Legal Professional Privilege:</w:t>
      </w:r>
    </w:p>
    <w:p w14:paraId="189C6BFD" w14:textId="3ADD3C04" w:rsidR="00CB491E" w:rsidRPr="00857DE2" w:rsidRDefault="00CB491E" w:rsidP="00CB491E">
      <w:pPr>
        <w:pStyle w:val="Untitledsubclause1"/>
        <w:numPr>
          <w:ilvl w:val="0"/>
          <w:numId w:val="0"/>
        </w:numPr>
        <w:ind w:left="720"/>
        <w:rPr>
          <w:rFonts w:ascii="Ebrima" w:hAnsi="Ebrima"/>
        </w:rPr>
      </w:pPr>
      <w:r w:rsidRPr="00857DE2">
        <w:rPr>
          <w:rFonts w:ascii="Ebrima" w:hAnsi="Ebrima"/>
        </w:rPr>
        <w:t xml:space="preserve">Legal professional privilege (LPP) safeguards </w:t>
      </w:r>
      <w:r w:rsidRPr="00857DE2">
        <w:rPr>
          <w:rFonts w:ascii="Ebrima" w:hAnsi="Ebrima"/>
          <w:color w:val="auto"/>
        </w:rPr>
        <w:t xml:space="preserve">specific confidential exchanges between </w:t>
      </w:r>
      <w:r w:rsidR="000C5972" w:rsidRPr="00857DE2">
        <w:rPr>
          <w:rFonts w:ascii="Ebrima" w:hAnsi="Ebrima"/>
          <w:color w:val="auto"/>
        </w:rPr>
        <w:t>Somerset Care</w:t>
      </w:r>
      <w:r w:rsidRPr="00857DE2">
        <w:rPr>
          <w:rFonts w:ascii="Ebrima" w:hAnsi="Ebrima"/>
          <w:color w:val="auto"/>
        </w:rPr>
        <w:t xml:space="preserve"> and their lawyers and as such they are exempt from disclosure.</w:t>
      </w:r>
    </w:p>
    <w:p w14:paraId="55FC9BF3" w14:textId="77777777" w:rsidR="00CB491E" w:rsidRPr="00857DE2" w:rsidRDefault="00CB491E" w:rsidP="00CB491E">
      <w:pPr>
        <w:pStyle w:val="Untitledsubclause1"/>
        <w:rPr>
          <w:rFonts w:ascii="Ebrima" w:hAnsi="Ebrima"/>
          <w:b/>
          <w:bCs/>
        </w:rPr>
      </w:pPr>
      <w:r w:rsidRPr="00857DE2">
        <w:rPr>
          <w:rFonts w:ascii="Ebrima" w:hAnsi="Ebrima"/>
          <w:b/>
          <w:bCs/>
        </w:rPr>
        <w:t>Crime and Taxation:</w:t>
      </w:r>
    </w:p>
    <w:p w14:paraId="07FAB730" w14:textId="3E497AB6" w:rsidR="00CB491E" w:rsidRPr="00857DE2" w:rsidRDefault="00CB491E" w:rsidP="00CB491E">
      <w:pPr>
        <w:pStyle w:val="Untitledsubclause1"/>
        <w:numPr>
          <w:ilvl w:val="0"/>
          <w:numId w:val="0"/>
        </w:numPr>
        <w:ind w:left="720"/>
        <w:rPr>
          <w:rFonts w:ascii="Ebrima" w:hAnsi="Ebrima"/>
        </w:rPr>
      </w:pPr>
      <w:r w:rsidRPr="00857DE2">
        <w:rPr>
          <w:rFonts w:ascii="Ebrima" w:hAnsi="Ebrima"/>
        </w:rPr>
        <w:t xml:space="preserve">When </w:t>
      </w:r>
      <w:r w:rsidR="000C5972" w:rsidRPr="00857DE2">
        <w:rPr>
          <w:rFonts w:ascii="Ebrima" w:hAnsi="Ebrima"/>
          <w:color w:val="auto"/>
        </w:rPr>
        <w:t xml:space="preserve">Somerset Care </w:t>
      </w:r>
      <w:r w:rsidRPr="00857DE2">
        <w:rPr>
          <w:rFonts w:ascii="Ebrima" w:hAnsi="Ebrima"/>
          <w:color w:val="auto"/>
        </w:rPr>
        <w:t xml:space="preserve">processes </w:t>
      </w:r>
      <w:r w:rsidR="008014FF" w:rsidRPr="00857DE2">
        <w:rPr>
          <w:rFonts w:ascii="Ebrima" w:hAnsi="Ebrima"/>
          <w:color w:val="auto"/>
        </w:rPr>
        <w:t>Personal Data</w:t>
      </w:r>
      <w:r w:rsidRPr="00857DE2">
        <w:rPr>
          <w:rFonts w:ascii="Ebrima" w:hAnsi="Ebrima"/>
          <w:color w:val="auto"/>
        </w:rPr>
        <w:t xml:space="preserve"> </w:t>
      </w:r>
      <w:r w:rsidRPr="00857DE2">
        <w:rPr>
          <w:rFonts w:ascii="Ebrima" w:hAnsi="Ebrima"/>
        </w:rPr>
        <w:t>for the prevention or detection of crime, the apprehension or prosecution of offenders, or the assessment or collection of taxes and similar duties, exemptions from certain UK GDPR provisions can apply. These exemptions pertain to rights like being informed, DSARs, breach notifications, and several processing principles. However, these exemptions only hold if responding to a DSAR might harm the aforementioned crime and taxation objectives. If there</w:t>
      </w:r>
      <w:r w:rsidR="008824A2" w:rsidRPr="00857DE2">
        <w:rPr>
          <w:rFonts w:ascii="Ebrima" w:hAnsi="Ebrima"/>
        </w:rPr>
        <w:t xml:space="preserve"> i</w:t>
      </w:r>
      <w:r w:rsidRPr="00857DE2">
        <w:rPr>
          <w:rFonts w:ascii="Ebrima" w:hAnsi="Ebrima"/>
        </w:rPr>
        <w:t>s no such threat, regular UK GDPR compliance is required.</w:t>
      </w:r>
    </w:p>
    <w:p w14:paraId="4A314885" w14:textId="77777777" w:rsidR="00CB491E" w:rsidRPr="00857DE2" w:rsidRDefault="00CB491E" w:rsidP="00CB491E">
      <w:pPr>
        <w:pStyle w:val="Untitledsubclause1"/>
        <w:rPr>
          <w:rFonts w:ascii="Ebrima" w:hAnsi="Ebrima"/>
          <w:b/>
          <w:bCs/>
        </w:rPr>
      </w:pPr>
      <w:r w:rsidRPr="00857DE2">
        <w:rPr>
          <w:rFonts w:ascii="Ebrima" w:hAnsi="Ebrima"/>
          <w:b/>
          <w:bCs/>
        </w:rPr>
        <w:t>Management information:</w:t>
      </w:r>
    </w:p>
    <w:p w14:paraId="5592CC7B" w14:textId="6A002A4F" w:rsidR="00CB491E" w:rsidRPr="00857DE2" w:rsidRDefault="00CB491E" w:rsidP="00CB491E">
      <w:pPr>
        <w:pStyle w:val="Untitledsubclause1"/>
        <w:numPr>
          <w:ilvl w:val="0"/>
          <w:numId w:val="0"/>
        </w:numPr>
        <w:ind w:left="720"/>
        <w:rPr>
          <w:rFonts w:ascii="Ebrima" w:hAnsi="Ebrima"/>
        </w:rPr>
      </w:pPr>
      <w:r w:rsidRPr="00857DE2">
        <w:rPr>
          <w:rFonts w:ascii="Ebrima" w:hAnsi="Ebrima"/>
        </w:rPr>
        <w:t xml:space="preserve">An exemption is available for </w:t>
      </w:r>
      <w:r w:rsidR="008014FF" w:rsidRPr="00857DE2">
        <w:rPr>
          <w:rFonts w:ascii="Ebrima" w:hAnsi="Ebrima"/>
        </w:rPr>
        <w:t>Personal Data</w:t>
      </w:r>
      <w:r w:rsidRPr="00857DE2">
        <w:rPr>
          <w:rFonts w:ascii="Ebrima" w:hAnsi="Ebrima"/>
        </w:rPr>
        <w:t xml:space="preserve"> processed for managerial forecasting or strategic planning related to a business or certain activities. Disclosure of this information will be declined if it might adversely impact business operations. It is not mandatory to admit possession of this data. Confirming or denying its existence might negatively affect business proceedings and lead to complications with our employees.</w:t>
      </w:r>
    </w:p>
    <w:p w14:paraId="53B37FAB" w14:textId="77777777" w:rsidR="00CB491E" w:rsidRPr="00857DE2" w:rsidRDefault="00CB491E" w:rsidP="00CB491E">
      <w:pPr>
        <w:pStyle w:val="Untitledsubclause1"/>
        <w:rPr>
          <w:rFonts w:ascii="Ebrima" w:hAnsi="Ebrima"/>
          <w:b/>
          <w:bCs/>
        </w:rPr>
      </w:pPr>
      <w:r w:rsidRPr="00857DE2">
        <w:rPr>
          <w:rFonts w:ascii="Ebrima" w:hAnsi="Ebrima"/>
          <w:b/>
          <w:bCs/>
        </w:rPr>
        <w:t>Manifestly excessive:</w:t>
      </w:r>
    </w:p>
    <w:p w14:paraId="2835AB59" w14:textId="1BD0C248" w:rsidR="00CB491E" w:rsidRPr="00857DE2" w:rsidRDefault="00CB491E" w:rsidP="00CB491E">
      <w:pPr>
        <w:pStyle w:val="Untitledsubclause1"/>
        <w:numPr>
          <w:ilvl w:val="0"/>
          <w:numId w:val="0"/>
        </w:numPr>
        <w:ind w:left="720"/>
        <w:rPr>
          <w:rFonts w:ascii="Ebrima" w:hAnsi="Ebrima"/>
        </w:rPr>
      </w:pPr>
      <w:r w:rsidRPr="00857DE2">
        <w:rPr>
          <w:rFonts w:ascii="Ebrima" w:hAnsi="Ebrima"/>
        </w:rPr>
        <w:t xml:space="preserve">If a request is deemed manifestly excessive, then </w:t>
      </w:r>
      <w:r w:rsidR="000C5972" w:rsidRPr="00857DE2">
        <w:rPr>
          <w:rFonts w:ascii="Ebrima" w:hAnsi="Ebrima"/>
          <w:color w:val="auto"/>
        </w:rPr>
        <w:t xml:space="preserve">Somerset Care </w:t>
      </w:r>
      <w:r w:rsidRPr="00857DE2">
        <w:rPr>
          <w:rFonts w:ascii="Ebrima" w:hAnsi="Ebrima"/>
          <w:color w:val="auto"/>
        </w:rPr>
        <w:t xml:space="preserve">does not need to comply with it. When evaluating if a request is manifestly excessive, it is essential to ascertain if it is evidently unreasonable, weighing it against the effort or cost of handling the request. </w:t>
      </w:r>
    </w:p>
    <w:p w14:paraId="2DFB4236" w14:textId="77777777" w:rsidR="00CB491E" w:rsidRPr="00857DE2" w:rsidRDefault="00CB491E" w:rsidP="00CB491E">
      <w:pPr>
        <w:pStyle w:val="Untitledsubclause1"/>
        <w:numPr>
          <w:ilvl w:val="0"/>
          <w:numId w:val="0"/>
        </w:numPr>
        <w:ind w:left="720"/>
        <w:rPr>
          <w:rFonts w:ascii="Ebrima" w:hAnsi="Ebrima"/>
        </w:rPr>
      </w:pPr>
      <w:r w:rsidRPr="00857DE2">
        <w:rPr>
          <w:rFonts w:ascii="Ebrima" w:hAnsi="Ebrima"/>
        </w:rPr>
        <w:lastRenderedPageBreak/>
        <w:t>Factors to consider include:</w:t>
      </w:r>
    </w:p>
    <w:p w14:paraId="6CB89727" w14:textId="77777777" w:rsidR="0051305C" w:rsidRDefault="0051305C" w:rsidP="0051305C">
      <w:pPr>
        <w:pStyle w:val="Untitledsubclause1"/>
        <w:numPr>
          <w:ilvl w:val="0"/>
          <w:numId w:val="0"/>
        </w:numPr>
        <w:ind w:left="1440"/>
        <w:rPr>
          <w:rFonts w:ascii="Ebrima" w:hAnsi="Ebrima"/>
        </w:rPr>
      </w:pPr>
    </w:p>
    <w:p w14:paraId="786F0DAF" w14:textId="77777777" w:rsidR="0051305C" w:rsidRDefault="0051305C" w:rsidP="0051305C">
      <w:pPr>
        <w:pStyle w:val="Untitledsubclause1"/>
        <w:numPr>
          <w:ilvl w:val="0"/>
          <w:numId w:val="0"/>
        </w:numPr>
        <w:ind w:left="1440"/>
        <w:rPr>
          <w:rFonts w:ascii="Ebrima" w:hAnsi="Ebrima"/>
        </w:rPr>
      </w:pPr>
    </w:p>
    <w:p w14:paraId="1B27D308" w14:textId="0FA99969" w:rsidR="00CB491E" w:rsidRPr="00857DE2" w:rsidRDefault="00CB491E" w:rsidP="00891DA9">
      <w:pPr>
        <w:pStyle w:val="Untitledsubclause1"/>
        <w:numPr>
          <w:ilvl w:val="0"/>
          <w:numId w:val="29"/>
        </w:numPr>
        <w:rPr>
          <w:rFonts w:ascii="Ebrima" w:hAnsi="Ebrima"/>
        </w:rPr>
      </w:pPr>
      <w:r w:rsidRPr="00857DE2">
        <w:rPr>
          <w:rFonts w:ascii="Ebrima" w:hAnsi="Ebrima"/>
        </w:rPr>
        <w:t>The nature and context of the requested information, as well as the relationship with the requester.</w:t>
      </w:r>
    </w:p>
    <w:p w14:paraId="61D7A356" w14:textId="54093F8D" w:rsidR="00CB491E" w:rsidRPr="00857DE2" w:rsidRDefault="00CB491E" w:rsidP="00891DA9">
      <w:pPr>
        <w:pStyle w:val="Untitledsubclause1"/>
        <w:numPr>
          <w:ilvl w:val="0"/>
          <w:numId w:val="29"/>
        </w:numPr>
        <w:rPr>
          <w:rFonts w:ascii="Ebrima" w:hAnsi="Ebrima"/>
        </w:rPr>
      </w:pPr>
      <w:r w:rsidRPr="00857DE2">
        <w:rPr>
          <w:rFonts w:ascii="Ebrima" w:hAnsi="Ebrima"/>
        </w:rPr>
        <w:t>The potential harm of refusing the request or not confirming possession of the information.</w:t>
      </w:r>
    </w:p>
    <w:p w14:paraId="28A1F462" w14:textId="55852E69" w:rsidR="00CB491E" w:rsidRPr="00857DE2" w:rsidRDefault="00CB491E" w:rsidP="00891DA9">
      <w:pPr>
        <w:pStyle w:val="Untitledsubclause1"/>
        <w:numPr>
          <w:ilvl w:val="0"/>
          <w:numId w:val="29"/>
        </w:numPr>
        <w:rPr>
          <w:rFonts w:ascii="Ebrima" w:hAnsi="Ebrima"/>
        </w:rPr>
      </w:pPr>
      <w:r w:rsidRPr="00857DE2">
        <w:rPr>
          <w:rFonts w:ascii="Ebrima" w:hAnsi="Ebrima"/>
        </w:rPr>
        <w:t>Resource availability on your end.</w:t>
      </w:r>
    </w:p>
    <w:p w14:paraId="36334A8A" w14:textId="7C9332B8" w:rsidR="00CB491E" w:rsidRPr="00857DE2" w:rsidRDefault="00CB491E" w:rsidP="00891DA9">
      <w:pPr>
        <w:pStyle w:val="Untitledsubclause1"/>
        <w:numPr>
          <w:ilvl w:val="0"/>
          <w:numId w:val="29"/>
        </w:numPr>
        <w:rPr>
          <w:rFonts w:ascii="Ebrima" w:hAnsi="Ebrima"/>
        </w:rPr>
      </w:pPr>
      <w:r w:rsidRPr="00857DE2">
        <w:rPr>
          <w:rFonts w:ascii="Ebrima" w:hAnsi="Ebrima"/>
        </w:rPr>
        <w:t>Repetitiveness of the request, especially if made shortly after a previous one, or if it's similar to other concurrent requests. However, requests about entirely distinct information sets are unlikely to be seen as excessive.</w:t>
      </w:r>
    </w:p>
    <w:p w14:paraId="2D300DF8" w14:textId="77777777" w:rsidR="00CB491E" w:rsidRPr="00857DE2" w:rsidRDefault="00CB491E" w:rsidP="00CB491E">
      <w:pPr>
        <w:pStyle w:val="Untitledsubclause1"/>
        <w:rPr>
          <w:rFonts w:ascii="Ebrima" w:hAnsi="Ebrima"/>
          <w:b/>
          <w:bCs/>
        </w:rPr>
      </w:pPr>
      <w:r w:rsidRPr="00857DE2">
        <w:rPr>
          <w:rFonts w:ascii="Ebrima" w:hAnsi="Ebrima"/>
          <w:b/>
          <w:bCs/>
        </w:rPr>
        <w:t>Manifestly unfounded:</w:t>
      </w:r>
    </w:p>
    <w:p w14:paraId="2794B645" w14:textId="22A5DBCD" w:rsidR="00CB491E" w:rsidRPr="00857DE2" w:rsidRDefault="00CB491E" w:rsidP="00CB491E">
      <w:pPr>
        <w:pStyle w:val="Untitledsubclause1"/>
        <w:numPr>
          <w:ilvl w:val="0"/>
          <w:numId w:val="0"/>
        </w:numPr>
        <w:ind w:left="720"/>
        <w:rPr>
          <w:rFonts w:ascii="Ebrima" w:hAnsi="Ebrima"/>
          <w:color w:val="auto"/>
        </w:rPr>
      </w:pPr>
      <w:r w:rsidRPr="00857DE2">
        <w:rPr>
          <w:rFonts w:ascii="Ebrima" w:hAnsi="Ebrima"/>
        </w:rPr>
        <w:t xml:space="preserve">If a request is deemed </w:t>
      </w:r>
      <w:r w:rsidRPr="00857DE2">
        <w:rPr>
          <w:rFonts w:ascii="Ebrima" w:hAnsi="Ebrima"/>
          <w:color w:val="auto"/>
        </w:rPr>
        <w:t xml:space="preserve">manifestly unfounded, then </w:t>
      </w:r>
      <w:r w:rsidR="000C5972" w:rsidRPr="00857DE2">
        <w:rPr>
          <w:rFonts w:ascii="Ebrima" w:hAnsi="Ebrima"/>
          <w:color w:val="auto"/>
        </w:rPr>
        <w:t xml:space="preserve">Somerset Care </w:t>
      </w:r>
      <w:r w:rsidRPr="00857DE2">
        <w:rPr>
          <w:rFonts w:ascii="Ebrima" w:hAnsi="Ebrima"/>
          <w:color w:val="auto"/>
        </w:rPr>
        <w:t>does not need to comply with it. A request might be deemed baseless if:</w:t>
      </w:r>
    </w:p>
    <w:p w14:paraId="0F213103" w14:textId="1A6EFB00" w:rsidR="00CB491E" w:rsidRPr="00857DE2" w:rsidRDefault="00CB491E" w:rsidP="00891DA9">
      <w:pPr>
        <w:pStyle w:val="Untitledsubclause1"/>
        <w:numPr>
          <w:ilvl w:val="0"/>
          <w:numId w:val="30"/>
        </w:numPr>
        <w:rPr>
          <w:rFonts w:ascii="Ebrima" w:hAnsi="Ebrima"/>
          <w:color w:val="auto"/>
        </w:rPr>
      </w:pPr>
      <w:r w:rsidRPr="00857DE2">
        <w:rPr>
          <w:rFonts w:ascii="Ebrima" w:hAnsi="Ebrima"/>
          <w:color w:val="auto"/>
        </w:rPr>
        <w:t>The requester shows no genuine intent to utilise their access right; or</w:t>
      </w:r>
    </w:p>
    <w:p w14:paraId="699794D2" w14:textId="29D3D057" w:rsidR="00CB491E" w:rsidRPr="00857DE2" w:rsidRDefault="00CB491E" w:rsidP="00891DA9">
      <w:pPr>
        <w:pStyle w:val="Untitledsubclause1"/>
        <w:numPr>
          <w:ilvl w:val="0"/>
          <w:numId w:val="30"/>
        </w:numPr>
        <w:rPr>
          <w:rFonts w:ascii="Ebrima" w:hAnsi="Ebrima"/>
        </w:rPr>
      </w:pPr>
      <w:r w:rsidRPr="00857DE2">
        <w:rPr>
          <w:rFonts w:ascii="Ebrima" w:hAnsi="Ebrima"/>
          <w:color w:val="auto"/>
        </w:rPr>
        <w:t xml:space="preserve">The motive behind the request is malicious, aimed merely at causing inconvenience or distress to </w:t>
      </w:r>
      <w:r w:rsidR="000C5972" w:rsidRPr="00857DE2">
        <w:rPr>
          <w:rFonts w:ascii="Ebrima" w:hAnsi="Ebrima"/>
          <w:color w:val="auto"/>
        </w:rPr>
        <w:t>Somerset Care</w:t>
      </w:r>
      <w:r w:rsidRPr="00857DE2">
        <w:rPr>
          <w:rFonts w:ascii="Ebrima" w:hAnsi="Ebrima"/>
          <w:color w:val="auto"/>
        </w:rPr>
        <w:t xml:space="preserve">. This can </w:t>
      </w:r>
      <w:r w:rsidRPr="00857DE2">
        <w:rPr>
          <w:rFonts w:ascii="Ebrima" w:hAnsi="Ebrima"/>
        </w:rPr>
        <w:t>be inferred if, for instance, the requester directly states in their request or other communications a desire to cause disruption.</w:t>
      </w:r>
    </w:p>
    <w:p w14:paraId="0B4A965E" w14:textId="2A8E0DC5" w:rsidR="00B62CC9" w:rsidRPr="00857DE2" w:rsidRDefault="005133FB" w:rsidP="008B7077">
      <w:pPr>
        <w:pStyle w:val="TitleClause"/>
        <w:rPr>
          <w:rFonts w:ascii="Ebrima" w:hAnsi="Ebrima"/>
        </w:rPr>
      </w:pPr>
      <w:r w:rsidRPr="00857DE2">
        <w:rPr>
          <w:rFonts w:ascii="Ebrima" w:hAnsi="Ebrima"/>
        </w:rPr>
        <w:t>Third parties</w:t>
      </w:r>
      <w:r w:rsidR="00B62CC9" w:rsidRPr="00857DE2">
        <w:rPr>
          <w:rFonts w:ascii="Ebrima" w:hAnsi="Ebrima"/>
        </w:rPr>
        <w:t xml:space="preserve"> </w:t>
      </w:r>
    </w:p>
    <w:p w14:paraId="47773D82" w14:textId="3377A315" w:rsidR="00B62CC9" w:rsidRPr="00857DE2" w:rsidRDefault="000C5972" w:rsidP="008B7077">
      <w:pPr>
        <w:pStyle w:val="Untitledsubclause1"/>
        <w:rPr>
          <w:rFonts w:ascii="Ebrima" w:hAnsi="Ebrima"/>
        </w:rPr>
      </w:pPr>
      <w:r w:rsidRPr="00857DE2">
        <w:rPr>
          <w:rFonts w:ascii="Ebrima" w:hAnsi="Ebrima"/>
          <w:color w:val="auto"/>
        </w:rPr>
        <w:t xml:space="preserve">Somerset Care </w:t>
      </w:r>
      <w:r w:rsidR="00B62CC9" w:rsidRPr="00857DE2">
        <w:rPr>
          <w:rFonts w:ascii="Ebrima" w:hAnsi="Ebrima"/>
          <w:color w:val="auto"/>
        </w:rPr>
        <w:t>relies on</w:t>
      </w:r>
      <w:r w:rsidR="00F05CFA" w:rsidRPr="00857DE2">
        <w:rPr>
          <w:rFonts w:ascii="Ebrima" w:hAnsi="Ebrima"/>
          <w:color w:val="auto"/>
        </w:rPr>
        <w:t xml:space="preserve"> third-party</w:t>
      </w:r>
      <w:r w:rsidR="00B62CC9" w:rsidRPr="00857DE2">
        <w:rPr>
          <w:rFonts w:ascii="Ebrima" w:hAnsi="Ebrima"/>
          <w:color w:val="auto"/>
        </w:rPr>
        <w:t xml:space="preserve"> service providers and vendors that provide products and services; your </w:t>
      </w:r>
      <w:r w:rsidR="008014FF" w:rsidRPr="00857DE2">
        <w:rPr>
          <w:rFonts w:ascii="Ebrima" w:hAnsi="Ebrima"/>
          <w:color w:val="auto"/>
        </w:rPr>
        <w:t>Personal Data</w:t>
      </w:r>
      <w:r w:rsidR="00B62CC9" w:rsidRPr="00857DE2">
        <w:rPr>
          <w:rFonts w:ascii="Ebrima" w:hAnsi="Ebrima"/>
          <w:color w:val="auto"/>
        </w:rPr>
        <w:t xml:space="preserve"> will be </w:t>
      </w:r>
      <w:r w:rsidR="00B62CC9" w:rsidRPr="00857DE2">
        <w:rPr>
          <w:rFonts w:ascii="Ebrima" w:hAnsi="Ebrima"/>
        </w:rPr>
        <w:t xml:space="preserve">disclosed to these third parties only where necessary for the purpose of achieving the objectives outlined in this </w:t>
      </w:r>
      <w:r w:rsidR="002A2EE3" w:rsidRPr="00857DE2">
        <w:rPr>
          <w:rFonts w:ascii="Ebrima" w:hAnsi="Ebrima"/>
        </w:rPr>
        <w:t>notice</w:t>
      </w:r>
      <w:r w:rsidR="00B62CC9" w:rsidRPr="00857DE2">
        <w:rPr>
          <w:rFonts w:ascii="Ebrima" w:hAnsi="Ebrima"/>
        </w:rPr>
        <w:t>. These include accountants, law firms and legal service providers, tax or financial professionals, payroll and benefits providers, relocation companies, pension and insurance companies, human resources specialists, consultants, contractors, IT support and storage providers.</w:t>
      </w:r>
      <w:r w:rsidR="00CB491E" w:rsidRPr="00857DE2">
        <w:rPr>
          <w:rFonts w:ascii="Ebrima" w:hAnsi="Ebrima"/>
        </w:rPr>
        <w:t xml:space="preserve"> </w:t>
      </w:r>
    </w:p>
    <w:p w14:paraId="447F8842" w14:textId="6C9E6696" w:rsidR="00BC25E8" w:rsidRPr="00857DE2" w:rsidRDefault="00BC25E8" w:rsidP="008B7077">
      <w:pPr>
        <w:pStyle w:val="Untitledsubclause1"/>
        <w:rPr>
          <w:rFonts w:ascii="Ebrima" w:hAnsi="Ebrima"/>
        </w:rPr>
      </w:pPr>
      <w:r w:rsidRPr="00857DE2">
        <w:rPr>
          <w:rFonts w:ascii="Ebrima" w:hAnsi="Ebrima"/>
        </w:rPr>
        <w:t xml:space="preserve">Your </w:t>
      </w:r>
      <w:r w:rsidR="000033F6" w:rsidRPr="00857DE2">
        <w:rPr>
          <w:rFonts w:ascii="Ebrima" w:hAnsi="Ebrima"/>
        </w:rPr>
        <w:t>Personal D</w:t>
      </w:r>
      <w:r w:rsidRPr="00857DE2">
        <w:rPr>
          <w:rFonts w:ascii="Ebrima" w:hAnsi="Ebrima"/>
        </w:rPr>
        <w:t>ata may be transferred to other third-party organisations in certain scenarios:</w:t>
      </w:r>
    </w:p>
    <w:p w14:paraId="106FE7C2" w14:textId="2FFBE5D4" w:rsidR="00FF02E4" w:rsidRPr="00857DE2" w:rsidRDefault="00FF02E4" w:rsidP="00FF02E4">
      <w:pPr>
        <w:pStyle w:val="NoSpacing"/>
        <w:numPr>
          <w:ilvl w:val="0"/>
          <w:numId w:val="26"/>
        </w:numPr>
        <w:rPr>
          <w:rFonts w:ascii="Ebrima" w:hAnsi="Ebrima" w:cs="Calibri"/>
        </w:rPr>
      </w:pPr>
      <w:r w:rsidRPr="00857DE2">
        <w:rPr>
          <w:rFonts w:ascii="Ebrima" w:hAnsi="Ebrima" w:cs="Calibri"/>
        </w:rPr>
        <w:t xml:space="preserve">with the </w:t>
      </w:r>
      <w:r w:rsidR="00022697" w:rsidRPr="00857DE2">
        <w:rPr>
          <w:rFonts w:ascii="Ebrima" w:hAnsi="Ebrima" w:cs="Calibri"/>
        </w:rPr>
        <w:t>Health &amp; Safety Executive (HSE) and related bodies for the Reporting of Injuries, Diseases and Dangerous Occurrences (RIDDOR) and other regulatory requirement</w:t>
      </w:r>
      <w:r w:rsidR="00E23D16" w:rsidRPr="00857DE2">
        <w:rPr>
          <w:rFonts w:ascii="Ebrima" w:hAnsi="Ebrima" w:cs="Calibri"/>
        </w:rPr>
        <w:t>s</w:t>
      </w:r>
    </w:p>
    <w:p w14:paraId="781F341E" w14:textId="60F19138" w:rsidR="00FF02E4" w:rsidRPr="00857DE2" w:rsidRDefault="00FF02E4" w:rsidP="00FF02E4">
      <w:pPr>
        <w:pStyle w:val="NoSpacing"/>
        <w:numPr>
          <w:ilvl w:val="0"/>
          <w:numId w:val="26"/>
        </w:numPr>
        <w:rPr>
          <w:rFonts w:ascii="Ebrima" w:hAnsi="Ebrima" w:cs="Calibri"/>
        </w:rPr>
      </w:pPr>
      <w:r w:rsidRPr="00857DE2">
        <w:rPr>
          <w:rFonts w:ascii="Ebrima" w:hAnsi="Ebrima" w:cs="Calibri"/>
        </w:rPr>
        <w:t xml:space="preserve">with the </w:t>
      </w:r>
      <w:r w:rsidR="00022697" w:rsidRPr="00857DE2">
        <w:rPr>
          <w:rFonts w:ascii="Ebrima" w:hAnsi="Ebrima" w:cs="Calibri"/>
        </w:rPr>
        <w:t>HMRC for the legally required provision of Employee salary information</w:t>
      </w:r>
    </w:p>
    <w:p w14:paraId="40C8B526" w14:textId="3DA5FC86" w:rsidR="00FF02E4" w:rsidRPr="00857DE2" w:rsidRDefault="00FF02E4" w:rsidP="00FF02E4">
      <w:pPr>
        <w:pStyle w:val="NoSpacing"/>
        <w:numPr>
          <w:ilvl w:val="0"/>
          <w:numId w:val="26"/>
        </w:numPr>
        <w:rPr>
          <w:rFonts w:ascii="Ebrima" w:hAnsi="Ebrima" w:cs="Calibri"/>
        </w:rPr>
      </w:pPr>
      <w:r w:rsidRPr="00857DE2">
        <w:rPr>
          <w:rFonts w:ascii="Ebrima" w:hAnsi="Ebrima" w:cs="Calibri"/>
        </w:rPr>
        <w:t>with i</w:t>
      </w:r>
      <w:r w:rsidR="00022697" w:rsidRPr="00857DE2">
        <w:rPr>
          <w:rFonts w:ascii="Ebrima" w:hAnsi="Ebrima" w:cs="Calibri"/>
        </w:rPr>
        <w:t>nsurance brokers in case of legal investigations into incidents/accidents/complaints</w:t>
      </w:r>
    </w:p>
    <w:p w14:paraId="7CEAF42F" w14:textId="5F13F258" w:rsidR="00FF02E4" w:rsidRPr="00857DE2" w:rsidRDefault="00FF02E4" w:rsidP="00FF02E4">
      <w:pPr>
        <w:pStyle w:val="NoSpacing"/>
        <w:numPr>
          <w:ilvl w:val="0"/>
          <w:numId w:val="26"/>
        </w:numPr>
        <w:rPr>
          <w:rFonts w:ascii="Ebrima" w:hAnsi="Ebrima" w:cs="Calibri"/>
        </w:rPr>
      </w:pPr>
      <w:r w:rsidRPr="00857DE2">
        <w:rPr>
          <w:rFonts w:ascii="Ebrima" w:hAnsi="Ebrima" w:cs="Calibri"/>
        </w:rPr>
        <w:t>with p</w:t>
      </w:r>
      <w:r w:rsidR="00022697" w:rsidRPr="00857DE2">
        <w:rPr>
          <w:rFonts w:ascii="Ebrima" w:hAnsi="Ebrima" w:cs="Calibri"/>
        </w:rPr>
        <w:t>aper file archiving companies that store our files</w:t>
      </w:r>
    </w:p>
    <w:p w14:paraId="77359981" w14:textId="6C837015" w:rsidR="00FF02E4" w:rsidRPr="00857DE2" w:rsidRDefault="00FF02E4" w:rsidP="00FF02E4">
      <w:pPr>
        <w:pStyle w:val="NoSpacing"/>
        <w:numPr>
          <w:ilvl w:val="0"/>
          <w:numId w:val="26"/>
        </w:numPr>
        <w:rPr>
          <w:rFonts w:ascii="Ebrima" w:hAnsi="Ebrima" w:cs="Calibri"/>
        </w:rPr>
      </w:pPr>
      <w:r w:rsidRPr="00857DE2">
        <w:rPr>
          <w:rFonts w:ascii="Ebrima" w:hAnsi="Ebrima" w:cs="Calibri"/>
        </w:rPr>
        <w:t>with c</w:t>
      </w:r>
      <w:r w:rsidR="00022697" w:rsidRPr="00857DE2">
        <w:rPr>
          <w:rFonts w:ascii="Ebrima" w:hAnsi="Ebrima" w:cs="Calibri"/>
        </w:rPr>
        <w:t>ompanies providing our IT solutions to help us schedule care staff, produce invoices, handle incidents, handle payments, and deliver medication</w:t>
      </w:r>
    </w:p>
    <w:p w14:paraId="52736CD0" w14:textId="3B30455C" w:rsidR="00022697" w:rsidRPr="00857DE2" w:rsidRDefault="00FF02E4" w:rsidP="00FF02E4">
      <w:pPr>
        <w:pStyle w:val="NoSpacing"/>
        <w:numPr>
          <w:ilvl w:val="0"/>
          <w:numId w:val="26"/>
        </w:numPr>
        <w:rPr>
          <w:rFonts w:ascii="Ebrima" w:hAnsi="Ebrima" w:cs="Calibri"/>
        </w:rPr>
      </w:pPr>
      <w:r w:rsidRPr="00857DE2">
        <w:rPr>
          <w:rFonts w:ascii="Ebrima" w:hAnsi="Ebrima" w:cs="Calibri"/>
        </w:rPr>
        <w:t>with c</w:t>
      </w:r>
      <w:r w:rsidR="00022697" w:rsidRPr="00857DE2">
        <w:rPr>
          <w:rFonts w:ascii="Ebrima" w:hAnsi="Ebrima" w:cs="Calibri"/>
        </w:rPr>
        <w:t>ompanies providing our IT solutions to help us with operational tasks such as Employee scheduling, payment, benefits, learning and development, and pensions</w:t>
      </w:r>
    </w:p>
    <w:p w14:paraId="6B9B1242" w14:textId="33BFBCB3" w:rsidR="00BC25E8" w:rsidRPr="00857DE2" w:rsidRDefault="00BC25E8" w:rsidP="00891DA9">
      <w:pPr>
        <w:pStyle w:val="NoSpacing"/>
        <w:numPr>
          <w:ilvl w:val="0"/>
          <w:numId w:val="26"/>
        </w:numPr>
        <w:ind w:left="1440" w:hanging="450"/>
        <w:rPr>
          <w:rFonts w:ascii="Ebrima" w:hAnsi="Ebrima" w:cs="Calibri"/>
        </w:rPr>
      </w:pPr>
      <w:r w:rsidRPr="00857DE2">
        <w:rPr>
          <w:rFonts w:ascii="Ebrima" w:hAnsi="Ebrima" w:cs="Calibri"/>
        </w:rPr>
        <w:t>if we discuss selling or transferring part or all of our business – the information may be transferred to prospective purchasers under suitable terms as to confidentiality</w:t>
      </w:r>
    </w:p>
    <w:p w14:paraId="3718565A" w14:textId="0C60429B" w:rsidR="00BC25E8" w:rsidRPr="00857DE2" w:rsidRDefault="00BC25E8" w:rsidP="00891DA9">
      <w:pPr>
        <w:pStyle w:val="NoSpacing"/>
        <w:numPr>
          <w:ilvl w:val="0"/>
          <w:numId w:val="26"/>
        </w:numPr>
        <w:ind w:left="1440" w:hanging="450"/>
        <w:rPr>
          <w:rFonts w:ascii="Ebrima" w:hAnsi="Ebrima" w:cs="Calibri"/>
        </w:rPr>
      </w:pPr>
      <w:r w:rsidRPr="00857DE2">
        <w:rPr>
          <w:rFonts w:ascii="Ebrima" w:hAnsi="Ebrima" w:cs="Calibri"/>
        </w:rPr>
        <w:lastRenderedPageBreak/>
        <w:t>if we are reorganised or sold, information may be transferred to a buyer who can continue to provide employment to you</w:t>
      </w:r>
    </w:p>
    <w:p w14:paraId="3BB59595" w14:textId="63E7FE56" w:rsidR="00BC25E8" w:rsidRPr="00857DE2" w:rsidRDefault="00BC25E8" w:rsidP="00891DA9">
      <w:pPr>
        <w:pStyle w:val="NoSpacing"/>
        <w:numPr>
          <w:ilvl w:val="0"/>
          <w:numId w:val="26"/>
        </w:numPr>
        <w:ind w:left="1440" w:hanging="450"/>
        <w:rPr>
          <w:rFonts w:ascii="Ebrima" w:hAnsi="Ebrima" w:cs="Calibri"/>
        </w:rPr>
      </w:pPr>
      <w:r w:rsidRPr="00857DE2">
        <w:rPr>
          <w:rFonts w:ascii="Ebrima" w:hAnsi="Ebrima" w:cs="Calibri"/>
        </w:rPr>
        <w:t>if we are required to by law, or under any regulatory code or practice we follow, or if we are asked by any public or regulatory authority – for example the Police or Employment Tribunal</w:t>
      </w:r>
    </w:p>
    <w:p w14:paraId="40385BA2" w14:textId="561514C3" w:rsidR="00BC25E8" w:rsidRPr="00857DE2" w:rsidRDefault="00BC25E8" w:rsidP="00891DA9">
      <w:pPr>
        <w:pStyle w:val="NoSpacing"/>
        <w:numPr>
          <w:ilvl w:val="0"/>
          <w:numId w:val="26"/>
        </w:numPr>
        <w:ind w:left="1440" w:hanging="450"/>
        <w:rPr>
          <w:rFonts w:ascii="Ebrima" w:hAnsi="Ebrima" w:cs="Calibri"/>
        </w:rPr>
      </w:pPr>
      <w:r w:rsidRPr="00857DE2">
        <w:rPr>
          <w:rFonts w:ascii="Ebrima" w:hAnsi="Ebrima" w:cs="Calibri"/>
        </w:rPr>
        <w:t>if we are defending a legal claim your information may be transferred as required in connection with defending such claim</w:t>
      </w:r>
    </w:p>
    <w:p w14:paraId="4D201BE9" w14:textId="54D027D4" w:rsidR="00B62CC9" w:rsidRPr="00857DE2" w:rsidRDefault="00B62CC9" w:rsidP="008B7077">
      <w:pPr>
        <w:pStyle w:val="Untitledsubclause1"/>
        <w:rPr>
          <w:rFonts w:ascii="Ebrima" w:hAnsi="Ebrima"/>
        </w:rPr>
      </w:pPr>
      <w:r w:rsidRPr="00857DE2">
        <w:rPr>
          <w:rFonts w:ascii="Ebrima" w:hAnsi="Ebrima"/>
        </w:rPr>
        <w:t xml:space="preserve">Our third-party service providers may have access to your </w:t>
      </w:r>
      <w:r w:rsidR="008014FF" w:rsidRPr="00857DE2">
        <w:rPr>
          <w:rFonts w:ascii="Ebrima" w:hAnsi="Ebrima"/>
        </w:rPr>
        <w:t>Personal Data</w:t>
      </w:r>
      <w:r w:rsidRPr="00857DE2">
        <w:rPr>
          <w:rFonts w:ascii="Ebrima" w:hAnsi="Ebrima"/>
        </w:rPr>
        <w:t xml:space="preserve"> to perform certain functions or may host your </w:t>
      </w:r>
      <w:r w:rsidR="008014FF" w:rsidRPr="00857DE2">
        <w:rPr>
          <w:rFonts w:ascii="Ebrima" w:hAnsi="Ebrima"/>
        </w:rPr>
        <w:t>Personal Data</w:t>
      </w:r>
      <w:r w:rsidRPr="00857DE2">
        <w:rPr>
          <w:rFonts w:ascii="Ebrima" w:hAnsi="Ebrima"/>
        </w:rPr>
        <w:t xml:space="preserve"> as part of a “cloud</w:t>
      </w:r>
      <w:r w:rsidR="00852923" w:rsidRPr="00857DE2">
        <w:rPr>
          <w:rFonts w:ascii="Ebrima" w:hAnsi="Ebrima"/>
        </w:rPr>
        <w:t>-</w:t>
      </w:r>
      <w:r w:rsidRPr="00857DE2">
        <w:rPr>
          <w:rFonts w:ascii="Ebrima" w:hAnsi="Ebrima"/>
        </w:rPr>
        <w:t xml:space="preserve">based” </w:t>
      </w:r>
      <w:r w:rsidRPr="00857DE2">
        <w:rPr>
          <w:rFonts w:ascii="Ebrima" w:hAnsi="Ebrima"/>
          <w:color w:val="auto"/>
        </w:rPr>
        <w:t xml:space="preserve">solution used by employees. </w:t>
      </w:r>
      <w:r w:rsidR="000C5972" w:rsidRPr="00857DE2">
        <w:rPr>
          <w:rFonts w:ascii="Ebrima" w:hAnsi="Ebrima"/>
          <w:color w:val="auto"/>
        </w:rPr>
        <w:t xml:space="preserve">Somerset Care </w:t>
      </w:r>
      <w:r w:rsidRPr="00857DE2">
        <w:rPr>
          <w:rFonts w:ascii="Ebrima" w:hAnsi="Ebrima"/>
          <w:color w:val="auto"/>
        </w:rPr>
        <w:t>uses third</w:t>
      </w:r>
      <w:r w:rsidR="00F05CFA" w:rsidRPr="00857DE2">
        <w:rPr>
          <w:rFonts w:ascii="Ebrima" w:hAnsi="Ebrima"/>
          <w:color w:val="auto"/>
        </w:rPr>
        <w:t>-</w:t>
      </w:r>
      <w:r w:rsidRPr="00857DE2">
        <w:rPr>
          <w:rFonts w:ascii="Ebrima" w:hAnsi="Ebrima"/>
          <w:color w:val="auto"/>
        </w:rPr>
        <w:t xml:space="preserve">party service providers that ensure sufficient guarantees for the protection of your </w:t>
      </w:r>
      <w:r w:rsidR="008014FF" w:rsidRPr="00857DE2">
        <w:rPr>
          <w:rFonts w:ascii="Ebrima" w:hAnsi="Ebrima"/>
          <w:color w:val="auto"/>
        </w:rPr>
        <w:t>Personal Data</w:t>
      </w:r>
      <w:r w:rsidRPr="00857DE2">
        <w:rPr>
          <w:rFonts w:ascii="Ebrima" w:hAnsi="Ebrima"/>
          <w:color w:val="auto"/>
        </w:rPr>
        <w:t xml:space="preserve">. </w:t>
      </w:r>
      <w:r w:rsidR="000C5972" w:rsidRPr="00857DE2">
        <w:rPr>
          <w:rFonts w:ascii="Ebrima" w:hAnsi="Ebrima"/>
          <w:color w:val="auto"/>
        </w:rPr>
        <w:t xml:space="preserve">Somerset Care </w:t>
      </w:r>
      <w:r w:rsidRPr="00857DE2">
        <w:rPr>
          <w:rFonts w:ascii="Ebrima" w:hAnsi="Ebrima"/>
          <w:color w:val="auto"/>
        </w:rPr>
        <w:t xml:space="preserve">requires </w:t>
      </w:r>
      <w:r w:rsidRPr="00857DE2">
        <w:rPr>
          <w:rFonts w:ascii="Ebrima" w:hAnsi="Ebrima"/>
        </w:rPr>
        <w:t>third</w:t>
      </w:r>
      <w:r w:rsidR="00F05CFA" w:rsidRPr="00857DE2">
        <w:rPr>
          <w:rFonts w:ascii="Ebrima" w:hAnsi="Ebrima"/>
        </w:rPr>
        <w:t>-</w:t>
      </w:r>
      <w:r w:rsidRPr="00857DE2">
        <w:rPr>
          <w:rFonts w:ascii="Ebrima" w:hAnsi="Ebrima"/>
        </w:rPr>
        <w:t xml:space="preserve">party service providers by contract to implement appropriate data security and confidentiality obligations, in accordance with </w:t>
      </w:r>
      <w:r w:rsidR="00205E41" w:rsidRPr="00857DE2">
        <w:rPr>
          <w:rFonts w:ascii="Ebrima" w:hAnsi="Ebrima"/>
        </w:rPr>
        <w:t xml:space="preserve">Data Protection </w:t>
      </w:r>
      <w:r w:rsidR="00322945" w:rsidRPr="00857DE2">
        <w:rPr>
          <w:rFonts w:ascii="Ebrima" w:hAnsi="Ebrima"/>
        </w:rPr>
        <w:t>Laws</w:t>
      </w:r>
      <w:r w:rsidRPr="00857DE2">
        <w:rPr>
          <w:rFonts w:ascii="Ebrima" w:hAnsi="Ebrima"/>
        </w:rPr>
        <w:t xml:space="preserve">. </w:t>
      </w:r>
    </w:p>
    <w:p w14:paraId="63DB8D1D" w14:textId="567E3134" w:rsidR="0055486B" w:rsidRPr="00857DE2" w:rsidRDefault="0055486B" w:rsidP="008B7077">
      <w:pPr>
        <w:pStyle w:val="TitleClause"/>
        <w:rPr>
          <w:rFonts w:ascii="Ebrima" w:hAnsi="Ebrima"/>
        </w:rPr>
      </w:pPr>
      <w:r w:rsidRPr="00857DE2">
        <w:rPr>
          <w:rFonts w:ascii="Ebrima" w:hAnsi="Ebrima"/>
        </w:rPr>
        <w:t>T</w:t>
      </w:r>
      <w:r w:rsidR="005133FB" w:rsidRPr="00857DE2">
        <w:rPr>
          <w:rFonts w:ascii="Ebrima" w:hAnsi="Ebrima"/>
        </w:rPr>
        <w:t xml:space="preserve">ransferring information outside </w:t>
      </w:r>
      <w:r w:rsidR="00AF5C45" w:rsidRPr="00857DE2">
        <w:rPr>
          <w:rFonts w:ascii="Ebrima" w:hAnsi="Ebrima"/>
        </w:rPr>
        <w:t>the UK/or EEA</w:t>
      </w:r>
    </w:p>
    <w:p w14:paraId="78C178B5" w14:textId="54BB4747" w:rsidR="00451050" w:rsidRPr="00857DE2" w:rsidRDefault="00BC25E8" w:rsidP="008B7077">
      <w:pPr>
        <w:pStyle w:val="Untitledsubclause1"/>
        <w:rPr>
          <w:rFonts w:ascii="Ebrima" w:hAnsi="Ebrima"/>
        </w:rPr>
      </w:pPr>
      <w:r w:rsidRPr="00857DE2">
        <w:rPr>
          <w:rFonts w:ascii="Ebrima" w:hAnsi="Ebrima"/>
        </w:rPr>
        <w:t xml:space="preserve">We </w:t>
      </w:r>
      <w:r w:rsidR="005939BF" w:rsidRPr="00857DE2">
        <w:rPr>
          <w:rFonts w:ascii="Ebrima" w:hAnsi="Ebrima"/>
        </w:rPr>
        <w:t xml:space="preserve">may </w:t>
      </w:r>
      <w:r w:rsidRPr="00857DE2">
        <w:rPr>
          <w:rFonts w:ascii="Ebrima" w:hAnsi="Ebrima"/>
        </w:rPr>
        <w:t xml:space="preserve">transfer the </w:t>
      </w:r>
      <w:r w:rsidR="008014FF" w:rsidRPr="00857DE2">
        <w:rPr>
          <w:rFonts w:ascii="Ebrima" w:hAnsi="Ebrima"/>
        </w:rPr>
        <w:t>Personal Data</w:t>
      </w:r>
      <w:r w:rsidRPr="00857DE2">
        <w:rPr>
          <w:rFonts w:ascii="Ebrima" w:hAnsi="Ebrima"/>
        </w:rPr>
        <w:t xml:space="preserve"> we collect about you outside the UK and/or the EEA in order to perform our contract with you. Some countries are deemed to have adequacy as they provide an adequate level of protection for your </w:t>
      </w:r>
      <w:r w:rsidR="008014FF" w:rsidRPr="00857DE2">
        <w:rPr>
          <w:rFonts w:ascii="Ebrima" w:hAnsi="Ebrima"/>
        </w:rPr>
        <w:t>Personal Data</w:t>
      </w:r>
      <w:r w:rsidRPr="00857DE2">
        <w:rPr>
          <w:rFonts w:ascii="Ebrima" w:hAnsi="Ebrima"/>
        </w:rPr>
        <w:t>, other countries</w:t>
      </w:r>
      <w:r w:rsidR="00E851F9" w:rsidRPr="00857DE2">
        <w:rPr>
          <w:rFonts w:ascii="Ebrima" w:hAnsi="Ebrima"/>
        </w:rPr>
        <w:t xml:space="preserve"> </w:t>
      </w:r>
      <w:r w:rsidRPr="00857DE2">
        <w:rPr>
          <w:rFonts w:ascii="Ebrima" w:hAnsi="Ebrima"/>
        </w:rPr>
        <w:t>require additional measures.</w:t>
      </w:r>
      <w:r w:rsidR="00451050" w:rsidRPr="00857DE2">
        <w:rPr>
          <w:rFonts w:ascii="Ebrima" w:hAnsi="Ebrima"/>
        </w:rPr>
        <w:t xml:space="preserve"> </w:t>
      </w:r>
    </w:p>
    <w:p w14:paraId="3140BC87" w14:textId="45152F2F" w:rsidR="0055486B" w:rsidRPr="00857DE2" w:rsidRDefault="00BC25E8" w:rsidP="008B7077">
      <w:pPr>
        <w:pStyle w:val="Untitledsubclause1"/>
        <w:rPr>
          <w:rFonts w:ascii="Ebrima" w:hAnsi="Ebrima"/>
        </w:rPr>
      </w:pPr>
      <w:r w:rsidRPr="00857DE2">
        <w:rPr>
          <w:rFonts w:ascii="Ebrima" w:hAnsi="Ebrima"/>
        </w:rPr>
        <w:t xml:space="preserve">When a country is not deemed as having an adequate level of </w:t>
      </w:r>
      <w:r w:rsidR="00780AAA" w:rsidRPr="00857DE2">
        <w:rPr>
          <w:rFonts w:ascii="Ebrima" w:hAnsi="Ebrima"/>
        </w:rPr>
        <w:t>protection,</w:t>
      </w:r>
      <w:r w:rsidRPr="00857DE2">
        <w:rPr>
          <w:rFonts w:ascii="Ebrima" w:hAnsi="Ebrima"/>
        </w:rPr>
        <w:t xml:space="preserve"> we have put in place appropriate measures to ensure that your </w:t>
      </w:r>
      <w:r w:rsidR="008014FF" w:rsidRPr="00857DE2">
        <w:rPr>
          <w:rFonts w:ascii="Ebrima" w:hAnsi="Ebrima"/>
        </w:rPr>
        <w:t>Personal Data</w:t>
      </w:r>
      <w:r w:rsidRPr="00857DE2">
        <w:rPr>
          <w:rFonts w:ascii="Ebrima" w:hAnsi="Ebrima"/>
        </w:rPr>
        <w:t xml:space="preserve"> is treated by those third parties in a way that is consistent with and which respects Data Protection </w:t>
      </w:r>
      <w:r w:rsidR="00322945" w:rsidRPr="00857DE2">
        <w:rPr>
          <w:rFonts w:ascii="Ebrima" w:hAnsi="Ebrima"/>
        </w:rPr>
        <w:t>Laws</w:t>
      </w:r>
      <w:r w:rsidRPr="00857DE2">
        <w:rPr>
          <w:rFonts w:ascii="Ebrima" w:hAnsi="Ebrima"/>
        </w:rPr>
        <w:t xml:space="preserve">; for example we mainly rely on the EU Standard Contractual Clauses (SCCs) with the UK Addendum or the UK International Data Transfer Agreement (IDTA). If you require further information about these protective measures, you can request it </w:t>
      </w:r>
      <w:r w:rsidR="005939BF" w:rsidRPr="00857DE2">
        <w:rPr>
          <w:rFonts w:ascii="Ebrima" w:hAnsi="Ebrima"/>
        </w:rPr>
        <w:t xml:space="preserve">by contacting us using the details in </w:t>
      </w:r>
      <w:r w:rsidR="00596F89" w:rsidRPr="00857DE2">
        <w:rPr>
          <w:rFonts w:ascii="Ebrima" w:hAnsi="Ebrima"/>
        </w:rPr>
        <w:t>S</w:t>
      </w:r>
      <w:r w:rsidR="005939BF" w:rsidRPr="00857DE2">
        <w:rPr>
          <w:rFonts w:ascii="Ebrima" w:hAnsi="Ebrima"/>
        </w:rPr>
        <w:t>ection 2 above</w:t>
      </w:r>
      <w:r w:rsidRPr="00857DE2">
        <w:rPr>
          <w:rFonts w:ascii="Ebrima" w:hAnsi="Ebrima"/>
        </w:rPr>
        <w:t>.</w:t>
      </w:r>
    </w:p>
    <w:p w14:paraId="1B8D5BCA" w14:textId="67447E3A" w:rsidR="00B62CC9" w:rsidRPr="00857DE2" w:rsidRDefault="00B62CC9" w:rsidP="008B7077">
      <w:pPr>
        <w:pStyle w:val="TitleClause"/>
        <w:rPr>
          <w:rFonts w:ascii="Ebrima" w:hAnsi="Ebrima"/>
        </w:rPr>
      </w:pPr>
      <w:r w:rsidRPr="00857DE2">
        <w:rPr>
          <w:rFonts w:ascii="Ebrima" w:hAnsi="Ebrima"/>
        </w:rPr>
        <w:t>D</w:t>
      </w:r>
      <w:r w:rsidR="00AF5C45" w:rsidRPr="00857DE2">
        <w:rPr>
          <w:rFonts w:ascii="Ebrima" w:hAnsi="Ebrima"/>
        </w:rPr>
        <w:t>ata Security</w:t>
      </w:r>
      <w:r w:rsidRPr="00857DE2">
        <w:rPr>
          <w:rFonts w:ascii="Ebrima" w:hAnsi="Ebrima"/>
        </w:rPr>
        <w:t xml:space="preserve"> </w:t>
      </w:r>
    </w:p>
    <w:p w14:paraId="19071892" w14:textId="15DA6353" w:rsidR="00B62CC9" w:rsidRPr="00857DE2" w:rsidRDefault="00B62CC9" w:rsidP="008B7077">
      <w:pPr>
        <w:pStyle w:val="Untitledsubclause1"/>
        <w:rPr>
          <w:rFonts w:ascii="Ebrima" w:hAnsi="Ebrima"/>
        </w:rPr>
      </w:pPr>
      <w:r w:rsidRPr="00857DE2">
        <w:rPr>
          <w:rFonts w:ascii="Ebrima" w:hAnsi="Ebrima"/>
        </w:rPr>
        <w:t xml:space="preserve">We have put in place appropriate security measures to prevent your </w:t>
      </w:r>
      <w:r w:rsidR="008014FF" w:rsidRPr="00857DE2">
        <w:rPr>
          <w:rFonts w:ascii="Ebrima" w:hAnsi="Ebrima"/>
        </w:rPr>
        <w:t>Personal Data</w:t>
      </w:r>
      <w:r w:rsidRPr="00857DE2">
        <w:rPr>
          <w:rFonts w:ascii="Ebrima" w:hAnsi="Ebrima"/>
        </w:rPr>
        <w:t xml:space="preserve"> from being accidently lost, used or accessed in an unauthorised way, altered or disclosed.  In addition, we limit access to </w:t>
      </w:r>
      <w:r w:rsidR="00F05CFA" w:rsidRPr="00857DE2">
        <w:rPr>
          <w:rFonts w:ascii="Ebrima" w:hAnsi="Ebrima"/>
        </w:rPr>
        <w:t>y</w:t>
      </w:r>
      <w:r w:rsidRPr="00857DE2">
        <w:rPr>
          <w:rFonts w:ascii="Ebrima" w:hAnsi="Ebrima"/>
        </w:rPr>
        <w:t xml:space="preserve">our </w:t>
      </w:r>
      <w:r w:rsidR="008014FF" w:rsidRPr="00857DE2">
        <w:rPr>
          <w:rFonts w:ascii="Ebrima" w:hAnsi="Ebrima"/>
        </w:rPr>
        <w:t>Personal Data</w:t>
      </w:r>
      <w:r w:rsidRPr="00857DE2">
        <w:rPr>
          <w:rFonts w:ascii="Ebrima" w:hAnsi="Ebrima"/>
        </w:rPr>
        <w:t xml:space="preserve"> to those employees, agents, contractors and other third</w:t>
      </w:r>
      <w:r w:rsidR="00F05CFA" w:rsidRPr="00857DE2">
        <w:rPr>
          <w:rFonts w:ascii="Ebrima" w:hAnsi="Ebrima"/>
        </w:rPr>
        <w:t>-</w:t>
      </w:r>
      <w:r w:rsidRPr="00857DE2">
        <w:rPr>
          <w:rFonts w:ascii="Ebrima" w:hAnsi="Ebrima"/>
        </w:rPr>
        <w:t xml:space="preserve">parties who have a business need to know.  They will only process your </w:t>
      </w:r>
      <w:r w:rsidR="008014FF" w:rsidRPr="00857DE2">
        <w:rPr>
          <w:rFonts w:ascii="Ebrima" w:hAnsi="Ebrima"/>
        </w:rPr>
        <w:t>Personal Data</w:t>
      </w:r>
      <w:r w:rsidRPr="00857DE2">
        <w:rPr>
          <w:rFonts w:ascii="Ebrima" w:hAnsi="Ebrima"/>
        </w:rPr>
        <w:t xml:space="preserve"> on our instructions, and they are subject to a duty of confidentiality.</w:t>
      </w:r>
    </w:p>
    <w:p w14:paraId="404657C1" w14:textId="77777777" w:rsidR="00B62CC9" w:rsidRPr="00857DE2" w:rsidRDefault="00B62CC9" w:rsidP="008B7077">
      <w:pPr>
        <w:pStyle w:val="Untitledsubclause1"/>
        <w:rPr>
          <w:rFonts w:ascii="Ebrima" w:hAnsi="Ebrima"/>
        </w:rPr>
      </w:pPr>
      <w:r w:rsidRPr="00857DE2">
        <w:rPr>
          <w:rFonts w:ascii="Ebrima" w:hAnsi="Ebrima"/>
        </w:rPr>
        <w:t>We have procedures to deal with any suspected data security breaches and will notify you and any applicable regulator of a suspected breach where we are legally required to do so.</w:t>
      </w:r>
    </w:p>
    <w:p w14:paraId="65A16239" w14:textId="6E5AEBEB" w:rsidR="00B62CC9" w:rsidRPr="00857DE2" w:rsidRDefault="00B62CC9" w:rsidP="008B7077">
      <w:pPr>
        <w:pStyle w:val="Untitledsubclause1"/>
        <w:rPr>
          <w:rFonts w:ascii="Ebrima" w:hAnsi="Ebrima"/>
        </w:rPr>
      </w:pPr>
      <w:r w:rsidRPr="00857DE2">
        <w:rPr>
          <w:rFonts w:ascii="Ebrima" w:hAnsi="Ebrima"/>
        </w:rPr>
        <w:t xml:space="preserve">We also implement access controls to ensure that access to </w:t>
      </w:r>
      <w:r w:rsidR="008014FF" w:rsidRPr="00857DE2">
        <w:rPr>
          <w:rFonts w:ascii="Ebrima" w:hAnsi="Ebrima"/>
        </w:rPr>
        <w:t>Personal Data</w:t>
      </w:r>
      <w:r w:rsidRPr="00857DE2">
        <w:rPr>
          <w:rFonts w:ascii="Ebrima" w:hAnsi="Ebrima"/>
        </w:rPr>
        <w:t xml:space="preserve"> is limited to </w:t>
      </w:r>
      <w:r w:rsidR="00F05CFA" w:rsidRPr="00857DE2">
        <w:rPr>
          <w:rFonts w:ascii="Ebrima" w:hAnsi="Ebrima"/>
        </w:rPr>
        <w:t>Company P</w:t>
      </w:r>
      <w:r w:rsidRPr="00857DE2">
        <w:rPr>
          <w:rFonts w:ascii="Ebrima" w:hAnsi="Ebrima"/>
        </w:rPr>
        <w:t xml:space="preserve">ersonnel who need to have access to perform their duties. </w:t>
      </w:r>
    </w:p>
    <w:p w14:paraId="7B42201C" w14:textId="0DA3BF51" w:rsidR="00B62CC9" w:rsidRPr="00857DE2" w:rsidRDefault="00B62CC9" w:rsidP="008B7077">
      <w:pPr>
        <w:pStyle w:val="TitleClause"/>
        <w:rPr>
          <w:rFonts w:ascii="Ebrima" w:hAnsi="Ebrima"/>
        </w:rPr>
      </w:pPr>
      <w:r w:rsidRPr="00857DE2">
        <w:rPr>
          <w:rFonts w:ascii="Ebrima" w:hAnsi="Ebrima"/>
        </w:rPr>
        <w:t>D</w:t>
      </w:r>
      <w:r w:rsidR="00AF5C45" w:rsidRPr="00857DE2">
        <w:rPr>
          <w:rFonts w:ascii="Ebrima" w:hAnsi="Ebrima"/>
        </w:rPr>
        <w:t>ata retention</w:t>
      </w:r>
      <w:r w:rsidRPr="00857DE2">
        <w:rPr>
          <w:rFonts w:ascii="Ebrima" w:hAnsi="Ebrima"/>
        </w:rPr>
        <w:t xml:space="preserve"> </w:t>
      </w:r>
    </w:p>
    <w:p w14:paraId="32D6D898" w14:textId="3A767C65" w:rsidR="00B62CC9" w:rsidRPr="00857DE2" w:rsidRDefault="00B62CC9" w:rsidP="008B7077">
      <w:pPr>
        <w:pStyle w:val="Untitledsubclause1"/>
        <w:rPr>
          <w:rFonts w:ascii="Ebrima" w:hAnsi="Ebrima"/>
        </w:rPr>
      </w:pPr>
      <w:r w:rsidRPr="00857DE2">
        <w:rPr>
          <w:rFonts w:ascii="Ebrima" w:hAnsi="Ebrima"/>
        </w:rPr>
        <w:t xml:space="preserve">We will only retain your </w:t>
      </w:r>
      <w:r w:rsidR="008014FF" w:rsidRPr="00857DE2">
        <w:rPr>
          <w:rFonts w:ascii="Ebrima" w:hAnsi="Ebrima"/>
        </w:rPr>
        <w:t>Personal Data</w:t>
      </w:r>
      <w:r w:rsidRPr="00857DE2">
        <w:rPr>
          <w:rFonts w:ascii="Ebrima" w:hAnsi="Ebrima"/>
        </w:rPr>
        <w:t xml:space="preserve"> for as long as necessary to fulfil the purposes we collected it for, including for the purposes of satisfying any legal, accounting, or reporting requirements.  </w:t>
      </w:r>
    </w:p>
    <w:p w14:paraId="774013F6" w14:textId="59D0A883" w:rsidR="00B62CC9" w:rsidRPr="00857DE2" w:rsidRDefault="00B62CC9" w:rsidP="008B7077">
      <w:pPr>
        <w:pStyle w:val="Untitledsubclause1"/>
        <w:rPr>
          <w:rFonts w:ascii="Ebrima" w:hAnsi="Ebrima"/>
        </w:rPr>
      </w:pPr>
      <w:r w:rsidRPr="00857DE2">
        <w:rPr>
          <w:rFonts w:ascii="Ebrima" w:hAnsi="Ebrima"/>
        </w:rPr>
        <w:t xml:space="preserve">Details of retention periods for different aspects of your </w:t>
      </w:r>
      <w:r w:rsidR="008014FF" w:rsidRPr="00857DE2">
        <w:rPr>
          <w:rFonts w:ascii="Ebrima" w:hAnsi="Ebrima"/>
        </w:rPr>
        <w:t>Personal Data</w:t>
      </w:r>
      <w:r w:rsidRPr="00857DE2">
        <w:rPr>
          <w:rFonts w:ascii="Ebrima" w:hAnsi="Ebrima"/>
        </w:rPr>
        <w:t xml:space="preserve"> are available in our retention </w:t>
      </w:r>
      <w:r w:rsidR="007C78C2" w:rsidRPr="00857DE2">
        <w:rPr>
          <w:rFonts w:ascii="Ebrima" w:hAnsi="Ebrima"/>
        </w:rPr>
        <w:t xml:space="preserve">schedule </w:t>
      </w:r>
      <w:r w:rsidRPr="00857DE2">
        <w:rPr>
          <w:rFonts w:ascii="Ebrima" w:hAnsi="Ebrima"/>
        </w:rPr>
        <w:t>which is available</w:t>
      </w:r>
      <w:r w:rsidR="007C78C2" w:rsidRPr="00857DE2">
        <w:rPr>
          <w:rFonts w:ascii="Ebrima" w:hAnsi="Ebrima"/>
        </w:rPr>
        <w:t xml:space="preserve"> </w:t>
      </w:r>
      <w:r w:rsidR="0051305C" w:rsidRPr="0051305C">
        <w:rPr>
          <w:rFonts w:ascii="Ebrima" w:hAnsi="Ebrima"/>
          <w:color w:val="000000" w:themeColor="text1"/>
        </w:rPr>
        <w:t>in our Data Protection Policy</w:t>
      </w:r>
      <w:r w:rsidR="0051305C">
        <w:rPr>
          <w:rFonts w:ascii="Ebrima" w:hAnsi="Ebrima"/>
          <w:color w:val="000000" w:themeColor="text1"/>
        </w:rPr>
        <w:t>.</w:t>
      </w:r>
    </w:p>
    <w:p w14:paraId="6CD1DD78" w14:textId="77777777" w:rsidR="0051305C" w:rsidRDefault="0051305C" w:rsidP="0051305C">
      <w:pPr>
        <w:pStyle w:val="Untitledsubclause1"/>
        <w:numPr>
          <w:ilvl w:val="0"/>
          <w:numId w:val="0"/>
        </w:numPr>
        <w:ind w:left="720"/>
        <w:rPr>
          <w:rFonts w:ascii="Ebrima" w:hAnsi="Ebrima"/>
        </w:rPr>
      </w:pPr>
    </w:p>
    <w:p w14:paraId="2B09B940" w14:textId="77777777" w:rsidR="0051305C" w:rsidRDefault="0051305C" w:rsidP="0051305C">
      <w:pPr>
        <w:pStyle w:val="Untitledsubclause1"/>
        <w:numPr>
          <w:ilvl w:val="0"/>
          <w:numId w:val="0"/>
        </w:numPr>
        <w:ind w:left="720" w:hanging="720"/>
        <w:rPr>
          <w:rFonts w:ascii="Ebrima" w:hAnsi="Ebrima"/>
        </w:rPr>
      </w:pPr>
    </w:p>
    <w:p w14:paraId="0D72DDA4" w14:textId="77777777" w:rsidR="0051305C" w:rsidRDefault="0051305C" w:rsidP="0051305C">
      <w:pPr>
        <w:pStyle w:val="ListParagraph"/>
        <w:rPr>
          <w:rFonts w:ascii="Ebrima" w:hAnsi="Ebrima"/>
        </w:rPr>
      </w:pPr>
    </w:p>
    <w:p w14:paraId="704AAEEA" w14:textId="547F19B3" w:rsidR="00887014" w:rsidRPr="00857DE2" w:rsidRDefault="00B62CC9" w:rsidP="008B7077">
      <w:pPr>
        <w:pStyle w:val="Untitledsubclause1"/>
        <w:rPr>
          <w:rFonts w:ascii="Ebrima" w:hAnsi="Ebrima"/>
        </w:rPr>
      </w:pPr>
      <w:r w:rsidRPr="00857DE2">
        <w:rPr>
          <w:rFonts w:ascii="Ebrima" w:hAnsi="Ebrima"/>
        </w:rPr>
        <w:t xml:space="preserve">To determine the appropriate retention period for </w:t>
      </w:r>
      <w:r w:rsidR="008014FF" w:rsidRPr="00857DE2">
        <w:rPr>
          <w:rFonts w:ascii="Ebrima" w:hAnsi="Ebrima"/>
        </w:rPr>
        <w:t>Personal Data</w:t>
      </w:r>
      <w:r w:rsidRPr="00857DE2">
        <w:rPr>
          <w:rFonts w:ascii="Ebrima" w:hAnsi="Ebrima"/>
        </w:rPr>
        <w:t xml:space="preserve"> we consider the amount, nature and sensitivity of the </w:t>
      </w:r>
      <w:r w:rsidR="008014FF" w:rsidRPr="00857DE2">
        <w:rPr>
          <w:rFonts w:ascii="Ebrima" w:hAnsi="Ebrima"/>
        </w:rPr>
        <w:t>Personal Data</w:t>
      </w:r>
      <w:r w:rsidRPr="00857DE2">
        <w:rPr>
          <w:rFonts w:ascii="Ebrima" w:hAnsi="Ebrima"/>
        </w:rPr>
        <w:t xml:space="preserve">, the potential risk of harm from unauthorised use or disclosure of your </w:t>
      </w:r>
      <w:r w:rsidR="008014FF" w:rsidRPr="00857DE2">
        <w:rPr>
          <w:rFonts w:ascii="Ebrima" w:hAnsi="Ebrima"/>
        </w:rPr>
        <w:t>Personal Data</w:t>
      </w:r>
      <w:r w:rsidRPr="00857DE2">
        <w:rPr>
          <w:rFonts w:ascii="Ebrima" w:hAnsi="Ebrima"/>
        </w:rPr>
        <w:t xml:space="preserve">, the purposes for which we process your </w:t>
      </w:r>
      <w:r w:rsidR="008014FF" w:rsidRPr="00857DE2">
        <w:rPr>
          <w:rFonts w:ascii="Ebrima" w:hAnsi="Ebrima"/>
        </w:rPr>
        <w:t>Personal Data</w:t>
      </w:r>
      <w:r w:rsidRPr="00857DE2">
        <w:rPr>
          <w:rFonts w:ascii="Ebrima" w:hAnsi="Ebrima"/>
        </w:rPr>
        <w:t xml:space="preserve"> and whether we can achieve those purposes through other means, and the applicable legal requirements.</w:t>
      </w:r>
    </w:p>
    <w:p w14:paraId="09F19076" w14:textId="03731CAD" w:rsidR="00B310A7" w:rsidRPr="00857DE2" w:rsidRDefault="00D63BDC" w:rsidP="00C41114">
      <w:pPr>
        <w:pStyle w:val="TitleClause"/>
        <w:rPr>
          <w:rFonts w:ascii="Ebrima" w:hAnsi="Ebrima"/>
          <w:bCs/>
        </w:rPr>
      </w:pPr>
      <w:r w:rsidRPr="00857DE2">
        <w:rPr>
          <w:rFonts w:ascii="Ebrima" w:hAnsi="Ebrima"/>
        </w:rPr>
        <w:t>Q</w:t>
      </w:r>
      <w:r w:rsidR="00AF5C45" w:rsidRPr="00857DE2">
        <w:rPr>
          <w:rFonts w:ascii="Ebrima" w:hAnsi="Ebrima"/>
        </w:rPr>
        <w:t>uestions or complaints</w:t>
      </w:r>
    </w:p>
    <w:p w14:paraId="133FBDF6" w14:textId="1A424B02" w:rsidR="00B310A7" w:rsidRPr="00857DE2" w:rsidRDefault="00B310A7" w:rsidP="00C41114">
      <w:pPr>
        <w:pStyle w:val="Untitledsubclause1"/>
        <w:rPr>
          <w:rFonts w:ascii="Ebrima" w:hAnsi="Ebrima"/>
        </w:rPr>
      </w:pPr>
      <w:r w:rsidRPr="00857DE2">
        <w:rPr>
          <w:rFonts w:ascii="Ebrima" w:hAnsi="Ebrima"/>
        </w:rPr>
        <w:t xml:space="preserve">The ICO regulates data protection and privacy matters in the UK. They make a lot of information accessible on their website and they ensure that the registered details of all data controllers such as </w:t>
      </w:r>
      <w:r w:rsidR="008A0D65" w:rsidRPr="00857DE2">
        <w:rPr>
          <w:rFonts w:ascii="Ebrima" w:hAnsi="Ebrima"/>
        </w:rPr>
        <w:t>us</w:t>
      </w:r>
      <w:r w:rsidRPr="00857DE2">
        <w:rPr>
          <w:rFonts w:ascii="Ebrima" w:hAnsi="Ebrima"/>
        </w:rPr>
        <w:t xml:space="preserve"> are available publicly. You can access them here </w:t>
      </w:r>
      <w:hyperlink r:id="rId17">
        <w:r w:rsidRPr="00857DE2">
          <w:rPr>
            <w:rFonts w:ascii="Ebrima" w:hAnsi="Ebrima"/>
            <w:i/>
            <w:iCs/>
            <w:u w:val="single"/>
          </w:rPr>
          <w:t>https://ico.org.uk/for-the-public</w:t>
        </w:r>
      </w:hyperlink>
      <w:r w:rsidRPr="00857DE2">
        <w:rPr>
          <w:rFonts w:ascii="Ebrima" w:hAnsi="Ebrima"/>
        </w:rPr>
        <w:t>.</w:t>
      </w:r>
    </w:p>
    <w:p w14:paraId="21F8C959" w14:textId="6421ED62" w:rsidR="00423AAC" w:rsidRPr="00857DE2" w:rsidRDefault="00423AAC" w:rsidP="00423AAC">
      <w:pPr>
        <w:pStyle w:val="Untitledsubclause1"/>
        <w:rPr>
          <w:rFonts w:ascii="Ebrima" w:hAnsi="Ebrima"/>
        </w:rPr>
      </w:pPr>
      <w:r w:rsidRPr="00857DE2">
        <w:rPr>
          <w:rFonts w:ascii="Ebrima" w:hAnsi="Ebrima"/>
        </w:rPr>
        <w:t xml:space="preserve">If you have concerns about how we use your personal data, you have the right to make a complaint directly to us. Under data protection law, you must raise your complaint with us first before the ICO will consider it. </w:t>
      </w:r>
      <w:r w:rsidR="0017771C" w:rsidRPr="00857DE2">
        <w:rPr>
          <w:rFonts w:ascii="Ebrima" w:hAnsi="Ebrima"/>
        </w:rPr>
        <w:t xml:space="preserve">We will always do our very best to solve any problems you may have. </w:t>
      </w:r>
      <w:r w:rsidRPr="00857DE2">
        <w:rPr>
          <w:rFonts w:ascii="Ebrima" w:hAnsi="Ebrima"/>
        </w:rPr>
        <w:t>You can raise a data protection complaint by:</w:t>
      </w:r>
    </w:p>
    <w:p w14:paraId="4F41F49A" w14:textId="0E0A5388" w:rsidR="00123C9F" w:rsidRPr="0051305C" w:rsidRDefault="00423AAC" w:rsidP="00123C9F">
      <w:pPr>
        <w:pStyle w:val="TitleClause"/>
        <w:numPr>
          <w:ilvl w:val="0"/>
          <w:numId w:val="0"/>
        </w:numPr>
        <w:ind w:left="720"/>
        <w:rPr>
          <w:rFonts w:ascii="Ebrima" w:hAnsi="Ebrima"/>
          <w:color w:val="000000" w:themeColor="text1"/>
        </w:rPr>
      </w:pPr>
      <w:r w:rsidRPr="0051305C">
        <w:rPr>
          <w:rFonts w:ascii="Ebrima" w:hAnsi="Ebrima"/>
          <w:b w:val="0"/>
          <w:bCs/>
          <w:color w:val="000000" w:themeColor="text1"/>
        </w:rPr>
        <w:t xml:space="preserve">Emailing: </w:t>
      </w:r>
      <w:r w:rsidR="00123C9F" w:rsidRPr="0051305C">
        <w:rPr>
          <w:rFonts w:ascii="Ebrima" w:hAnsi="Ebrima"/>
          <w:b w:val="0"/>
          <w:bCs/>
          <w:color w:val="000000" w:themeColor="text1"/>
        </w:rPr>
        <w:t>trudy.craig@somersetcare.co.uk</w:t>
      </w:r>
    </w:p>
    <w:p w14:paraId="24DC5CE5" w14:textId="77777777" w:rsidR="00423AAC" w:rsidRPr="0051305C" w:rsidRDefault="00423AAC" w:rsidP="00506901">
      <w:pPr>
        <w:pStyle w:val="TitleClause"/>
        <w:numPr>
          <w:ilvl w:val="0"/>
          <w:numId w:val="0"/>
        </w:numPr>
        <w:ind w:left="720"/>
        <w:rPr>
          <w:rFonts w:ascii="Ebrima" w:hAnsi="Ebrima"/>
          <w:b w:val="0"/>
          <w:bCs/>
          <w:color w:val="000000" w:themeColor="text1"/>
        </w:rPr>
      </w:pPr>
      <w:r w:rsidRPr="0051305C">
        <w:rPr>
          <w:rFonts w:ascii="Ebrima" w:hAnsi="Ebrima"/>
          <w:b w:val="0"/>
          <w:bCs/>
          <w:color w:val="000000" w:themeColor="text1"/>
        </w:rPr>
        <w:t>By Post: Data Protection Officer, Somerset Care Group, Acacia House, Blackbrook Park Avenue, Taunton, Somerset, TA1 2PX</w:t>
      </w:r>
    </w:p>
    <w:p w14:paraId="34E475D7" w14:textId="77777777" w:rsidR="00423AAC" w:rsidRPr="0051305C" w:rsidRDefault="00423AAC" w:rsidP="00506901">
      <w:pPr>
        <w:pStyle w:val="TitleClause"/>
        <w:numPr>
          <w:ilvl w:val="0"/>
          <w:numId w:val="0"/>
        </w:numPr>
        <w:ind w:left="720"/>
        <w:rPr>
          <w:rFonts w:ascii="Ebrima" w:hAnsi="Ebrima"/>
          <w:b w:val="0"/>
          <w:bCs/>
          <w:color w:val="000000" w:themeColor="text1"/>
        </w:rPr>
      </w:pPr>
      <w:r w:rsidRPr="0051305C">
        <w:rPr>
          <w:rFonts w:ascii="Ebrima" w:hAnsi="Ebrima"/>
          <w:b w:val="0"/>
          <w:bCs/>
          <w:color w:val="000000" w:themeColor="text1"/>
        </w:rPr>
        <w:t>We will acknowledge your complaint within 30 days, and investigate and respond to it without undue delay. We will keep you informed of progress and tell you the outcome once our review is complete.</w:t>
      </w:r>
    </w:p>
    <w:p w14:paraId="3B8978DF" w14:textId="77777777" w:rsidR="00423AAC" w:rsidRPr="0051305C" w:rsidRDefault="00423AAC" w:rsidP="00506901">
      <w:pPr>
        <w:pStyle w:val="TitleClause"/>
        <w:numPr>
          <w:ilvl w:val="0"/>
          <w:numId w:val="0"/>
        </w:numPr>
        <w:ind w:left="720"/>
        <w:rPr>
          <w:rFonts w:ascii="Ebrima" w:hAnsi="Ebrima"/>
          <w:b w:val="0"/>
          <w:bCs/>
          <w:color w:val="000000" w:themeColor="text1"/>
        </w:rPr>
      </w:pPr>
      <w:r w:rsidRPr="0051305C">
        <w:rPr>
          <w:rFonts w:ascii="Ebrima" w:hAnsi="Ebrima"/>
          <w:b w:val="0"/>
          <w:bCs/>
          <w:color w:val="000000" w:themeColor="text1"/>
        </w:rPr>
        <w:t>If you are not satisfied with how we handle your complaint, you have the right to raise the matter with the UK Information Commissioner’s Office (ICO). The ICO can be contacted at:</w:t>
      </w:r>
    </w:p>
    <w:p w14:paraId="23EECC98" w14:textId="77777777" w:rsidR="00423AAC" w:rsidRPr="0051305C" w:rsidRDefault="00423AAC" w:rsidP="00506901">
      <w:pPr>
        <w:pStyle w:val="TitleClause"/>
        <w:numPr>
          <w:ilvl w:val="0"/>
          <w:numId w:val="0"/>
        </w:numPr>
        <w:ind w:left="720"/>
        <w:rPr>
          <w:rFonts w:ascii="Ebrima" w:hAnsi="Ebrima"/>
          <w:b w:val="0"/>
          <w:bCs/>
          <w:color w:val="000000" w:themeColor="text1"/>
        </w:rPr>
      </w:pPr>
      <w:r w:rsidRPr="0051305C">
        <w:rPr>
          <w:rFonts w:ascii="Ebrima" w:hAnsi="Ebrima"/>
          <w:b w:val="0"/>
          <w:bCs/>
          <w:color w:val="000000" w:themeColor="text1"/>
        </w:rPr>
        <w:t>Information Commissioner’s Office, Wycliffe House, Water Lane, Wilmslow, Cheshire, SK9 5AF</w:t>
      </w:r>
    </w:p>
    <w:p w14:paraId="1B2BA4EF" w14:textId="77777777" w:rsidR="00423AAC" w:rsidRPr="0051305C" w:rsidRDefault="00423AAC" w:rsidP="00506901">
      <w:pPr>
        <w:pStyle w:val="TitleClause"/>
        <w:numPr>
          <w:ilvl w:val="0"/>
          <w:numId w:val="0"/>
        </w:numPr>
        <w:ind w:left="720"/>
        <w:rPr>
          <w:rFonts w:ascii="Ebrima" w:hAnsi="Ebrima"/>
          <w:b w:val="0"/>
          <w:bCs/>
          <w:color w:val="000000" w:themeColor="text1"/>
        </w:rPr>
      </w:pPr>
      <w:r w:rsidRPr="0051305C">
        <w:rPr>
          <w:rFonts w:ascii="Ebrima" w:hAnsi="Ebrima"/>
          <w:b w:val="0"/>
          <w:bCs/>
          <w:color w:val="000000" w:themeColor="text1"/>
        </w:rPr>
        <w:t xml:space="preserve">Website: https://www.ico.org.uk </w:t>
      </w:r>
    </w:p>
    <w:p w14:paraId="746323C3" w14:textId="77777777" w:rsidR="00423AAC" w:rsidRPr="0051305C" w:rsidRDefault="00423AAC" w:rsidP="00506901">
      <w:pPr>
        <w:pStyle w:val="TitleClause"/>
        <w:numPr>
          <w:ilvl w:val="0"/>
          <w:numId w:val="0"/>
        </w:numPr>
        <w:ind w:left="720"/>
        <w:rPr>
          <w:rFonts w:ascii="Ebrima" w:hAnsi="Ebrima"/>
          <w:b w:val="0"/>
          <w:bCs/>
          <w:color w:val="000000" w:themeColor="text1"/>
        </w:rPr>
      </w:pPr>
      <w:r w:rsidRPr="0051305C">
        <w:rPr>
          <w:rFonts w:ascii="Ebrima" w:hAnsi="Ebrima"/>
          <w:b w:val="0"/>
          <w:bCs/>
          <w:color w:val="000000" w:themeColor="text1"/>
        </w:rPr>
        <w:t>Helpline: 0303 123 1113</w:t>
      </w:r>
    </w:p>
    <w:p w14:paraId="4ABDC784" w14:textId="4C187093" w:rsidR="00423AAC" w:rsidRPr="00857DE2" w:rsidRDefault="00506901" w:rsidP="0017771C">
      <w:pPr>
        <w:pStyle w:val="TitleClause"/>
        <w:rPr>
          <w:rFonts w:ascii="Ebrima" w:hAnsi="Ebrima"/>
          <w:bCs/>
        </w:rPr>
      </w:pPr>
      <w:r w:rsidRPr="00857DE2">
        <w:rPr>
          <w:rFonts w:ascii="Ebrima" w:hAnsi="Ebrima"/>
        </w:rPr>
        <w:t>C</w:t>
      </w:r>
      <w:r w:rsidR="00AF5C45" w:rsidRPr="00857DE2">
        <w:rPr>
          <w:rFonts w:ascii="Ebrima" w:hAnsi="Ebrima"/>
        </w:rPr>
        <w:t>hanges to this policy</w:t>
      </w:r>
    </w:p>
    <w:p w14:paraId="391EE2EC" w14:textId="6F874D06" w:rsidR="00887014" w:rsidRPr="00857DE2" w:rsidRDefault="00887014" w:rsidP="008B7077">
      <w:pPr>
        <w:pStyle w:val="Untitledsubclause1"/>
        <w:rPr>
          <w:rFonts w:ascii="Ebrima" w:hAnsi="Ebrima"/>
        </w:rPr>
      </w:pPr>
      <w:bookmarkStart w:id="1" w:name="a613749"/>
      <w:r w:rsidRPr="00857DE2">
        <w:rPr>
          <w:rFonts w:ascii="Ebrima" w:hAnsi="Ebrima"/>
        </w:rPr>
        <w:t xml:space="preserve">This </w:t>
      </w:r>
      <w:r w:rsidR="00B62CC9" w:rsidRPr="00857DE2">
        <w:rPr>
          <w:rFonts w:ascii="Ebrima" w:hAnsi="Ebrima"/>
        </w:rPr>
        <w:t xml:space="preserve">Employee </w:t>
      </w:r>
      <w:r w:rsidRPr="00857DE2">
        <w:rPr>
          <w:rFonts w:ascii="Ebrima" w:hAnsi="Ebrima"/>
        </w:rPr>
        <w:t xml:space="preserve">Privacy </w:t>
      </w:r>
      <w:r w:rsidR="002A2EE3" w:rsidRPr="00857DE2">
        <w:rPr>
          <w:rFonts w:ascii="Ebrima" w:hAnsi="Ebrima"/>
        </w:rPr>
        <w:t>Notice</w:t>
      </w:r>
      <w:r w:rsidRPr="00857DE2">
        <w:rPr>
          <w:rFonts w:ascii="Ebrima" w:hAnsi="Ebrima"/>
        </w:rPr>
        <w:t xml:space="preserve"> is reviewed </w:t>
      </w:r>
      <w:r w:rsidR="00740BEA" w:rsidRPr="00857DE2">
        <w:rPr>
          <w:rFonts w:ascii="Ebrima" w:hAnsi="Ebrima"/>
        </w:rPr>
        <w:t>regularly</w:t>
      </w:r>
      <w:r w:rsidRPr="00857DE2">
        <w:rPr>
          <w:rFonts w:ascii="Ebrima" w:hAnsi="Ebrima"/>
        </w:rPr>
        <w:t xml:space="preserve">, </w:t>
      </w:r>
      <w:r w:rsidR="00123C9F" w:rsidRPr="00857DE2">
        <w:rPr>
          <w:rFonts w:ascii="Ebrima" w:hAnsi="Ebrima"/>
        </w:rPr>
        <w:t>considering</w:t>
      </w:r>
      <w:r w:rsidRPr="00857DE2">
        <w:rPr>
          <w:rFonts w:ascii="Ebrima" w:hAnsi="Ebrima"/>
        </w:rPr>
        <w:t xml:space="preserve"> changes to legal, regulatory or contractual requirements, changes in working practice or structure to the business.</w:t>
      </w:r>
    </w:p>
    <w:p w14:paraId="70F44B94" w14:textId="39733B25" w:rsidR="00887014" w:rsidRDefault="00887014" w:rsidP="008B7077">
      <w:pPr>
        <w:pStyle w:val="Untitledsubclause1"/>
        <w:rPr>
          <w:rFonts w:ascii="Ebrima" w:hAnsi="Ebrima"/>
        </w:rPr>
      </w:pPr>
      <w:r w:rsidRPr="00857DE2">
        <w:rPr>
          <w:rFonts w:ascii="Ebrima" w:hAnsi="Ebrima"/>
        </w:rPr>
        <w:t xml:space="preserve">Changes to </w:t>
      </w:r>
      <w:r w:rsidR="00532AB8" w:rsidRPr="00857DE2">
        <w:rPr>
          <w:rFonts w:ascii="Ebrima" w:hAnsi="Ebrima"/>
        </w:rPr>
        <w:t xml:space="preserve">this </w:t>
      </w:r>
      <w:r w:rsidR="002A2EE3" w:rsidRPr="00857DE2">
        <w:rPr>
          <w:rFonts w:ascii="Ebrima" w:hAnsi="Ebrima"/>
        </w:rPr>
        <w:t>notice</w:t>
      </w:r>
      <w:r w:rsidR="00104520" w:rsidRPr="00857DE2">
        <w:rPr>
          <w:rFonts w:ascii="Ebrima" w:hAnsi="Ebrima"/>
        </w:rPr>
        <w:t xml:space="preserve"> </w:t>
      </w:r>
      <w:r w:rsidRPr="00857DE2">
        <w:rPr>
          <w:rFonts w:ascii="Ebrima" w:hAnsi="Ebrima"/>
        </w:rPr>
        <w:t xml:space="preserve">may be as a direct result of inputs from audits, security incidents, risk assessments, improvement actions and new objectives that may have been set </w:t>
      </w:r>
      <w:r w:rsidRPr="00857DE2">
        <w:rPr>
          <w:rFonts w:ascii="Ebrima" w:hAnsi="Ebrima"/>
          <w:color w:val="auto"/>
        </w:rPr>
        <w:t xml:space="preserve">by </w:t>
      </w:r>
      <w:r w:rsidR="000C5972" w:rsidRPr="00857DE2">
        <w:rPr>
          <w:rFonts w:ascii="Ebrima" w:hAnsi="Ebrima"/>
          <w:color w:val="auto"/>
        </w:rPr>
        <w:t xml:space="preserve">Somerset Care </w:t>
      </w:r>
      <w:r w:rsidRPr="00857DE2">
        <w:rPr>
          <w:rFonts w:ascii="Ebrima" w:hAnsi="Ebrima"/>
          <w:color w:val="auto"/>
        </w:rPr>
        <w:t>management</w:t>
      </w:r>
      <w:r w:rsidRPr="00857DE2">
        <w:rPr>
          <w:rFonts w:ascii="Ebrima" w:hAnsi="Ebrima"/>
        </w:rPr>
        <w:t>.</w:t>
      </w:r>
    </w:p>
    <w:p w14:paraId="33E59F09" w14:textId="77777777" w:rsidR="0051305C" w:rsidRDefault="0051305C" w:rsidP="0051305C">
      <w:pPr>
        <w:pStyle w:val="TitleClause"/>
        <w:numPr>
          <w:ilvl w:val="0"/>
          <w:numId w:val="0"/>
        </w:numPr>
        <w:ind w:left="720" w:hanging="720"/>
      </w:pPr>
    </w:p>
    <w:p w14:paraId="1E7ABFFC" w14:textId="77777777" w:rsidR="0051305C" w:rsidRDefault="0051305C" w:rsidP="0051305C">
      <w:pPr>
        <w:pStyle w:val="TitleClause"/>
        <w:numPr>
          <w:ilvl w:val="0"/>
          <w:numId w:val="0"/>
        </w:numPr>
        <w:ind w:left="720" w:hanging="720"/>
      </w:pPr>
    </w:p>
    <w:p w14:paraId="33D513C7" w14:textId="77777777" w:rsidR="0051305C" w:rsidRDefault="0051305C" w:rsidP="0051305C">
      <w:pPr>
        <w:pStyle w:val="TitleClause"/>
        <w:numPr>
          <w:ilvl w:val="0"/>
          <w:numId w:val="0"/>
        </w:numPr>
        <w:ind w:left="720" w:hanging="720"/>
      </w:pPr>
    </w:p>
    <w:p w14:paraId="7E1CA922" w14:textId="77777777" w:rsidR="0051305C" w:rsidRPr="00857DE2" w:rsidRDefault="0051305C" w:rsidP="0051305C">
      <w:pPr>
        <w:pStyle w:val="TitleClause"/>
        <w:numPr>
          <w:ilvl w:val="0"/>
          <w:numId w:val="0"/>
        </w:numPr>
        <w:ind w:left="720" w:hanging="720"/>
      </w:pPr>
    </w:p>
    <w:p w14:paraId="6704506B" w14:textId="32BEE6F3" w:rsidR="00887014" w:rsidRPr="00857DE2" w:rsidRDefault="00887014" w:rsidP="008B7077">
      <w:pPr>
        <w:pStyle w:val="Untitledsubclause1"/>
        <w:rPr>
          <w:rFonts w:ascii="Ebrima" w:hAnsi="Ebrima"/>
        </w:rPr>
      </w:pPr>
      <w:r w:rsidRPr="00857DE2">
        <w:rPr>
          <w:rFonts w:ascii="Ebrima" w:hAnsi="Ebrima"/>
        </w:rPr>
        <w:t>Any suggestions on how to improve th</w:t>
      </w:r>
      <w:r w:rsidR="003552CF" w:rsidRPr="00857DE2">
        <w:rPr>
          <w:rFonts w:ascii="Ebrima" w:hAnsi="Ebrima"/>
        </w:rPr>
        <w:t>is</w:t>
      </w:r>
      <w:r w:rsidRPr="00857DE2">
        <w:rPr>
          <w:rFonts w:ascii="Ebrima" w:hAnsi="Ebrima"/>
        </w:rPr>
        <w:t xml:space="preserve"> </w:t>
      </w:r>
      <w:r w:rsidR="002A2EE3" w:rsidRPr="00857DE2">
        <w:rPr>
          <w:rFonts w:ascii="Ebrima" w:hAnsi="Ebrima"/>
        </w:rPr>
        <w:t>notice</w:t>
      </w:r>
      <w:r w:rsidR="00104520" w:rsidRPr="00857DE2">
        <w:rPr>
          <w:rFonts w:ascii="Ebrima" w:hAnsi="Ebrima"/>
        </w:rPr>
        <w:t xml:space="preserve"> </w:t>
      </w:r>
      <w:r w:rsidRPr="00857DE2">
        <w:rPr>
          <w:rFonts w:ascii="Ebrima" w:hAnsi="Ebrima"/>
        </w:rPr>
        <w:t>can be sent to</w:t>
      </w:r>
      <w:r w:rsidR="00740BEA" w:rsidRPr="00857DE2">
        <w:rPr>
          <w:rFonts w:ascii="Ebrima" w:hAnsi="Ebrima"/>
        </w:rPr>
        <w:t xml:space="preserve"> us via the contact details in </w:t>
      </w:r>
      <w:r w:rsidR="00CF4691" w:rsidRPr="00857DE2">
        <w:rPr>
          <w:rFonts w:ascii="Ebrima" w:hAnsi="Ebrima"/>
        </w:rPr>
        <w:t>S</w:t>
      </w:r>
      <w:r w:rsidR="00740BEA" w:rsidRPr="00857DE2">
        <w:rPr>
          <w:rFonts w:ascii="Ebrima" w:hAnsi="Ebrima"/>
        </w:rPr>
        <w:t xml:space="preserve">ection 2 </w:t>
      </w:r>
      <w:r w:rsidR="006713F2" w:rsidRPr="00857DE2">
        <w:rPr>
          <w:rFonts w:ascii="Ebrima" w:hAnsi="Ebrima"/>
        </w:rPr>
        <w:t>above</w:t>
      </w:r>
      <w:r w:rsidR="00740BEA" w:rsidRPr="00857DE2">
        <w:rPr>
          <w:rFonts w:ascii="Ebrima" w:hAnsi="Ebrima"/>
        </w:rPr>
        <w:t>.</w:t>
      </w:r>
      <w:r w:rsidRPr="00857DE2">
        <w:rPr>
          <w:rFonts w:ascii="Ebrima" w:hAnsi="Ebrima"/>
        </w:rPr>
        <w:t xml:space="preserve"> </w:t>
      </w:r>
      <w:bookmarkEnd w:id="0"/>
      <w:bookmarkEnd w:id="1"/>
    </w:p>
    <w:p w14:paraId="7C0F6049" w14:textId="77777777" w:rsidR="00CB491E" w:rsidRPr="00857DE2" w:rsidRDefault="00CB491E" w:rsidP="00CB491E">
      <w:pPr>
        <w:pStyle w:val="Untitledsubclause1"/>
        <w:numPr>
          <w:ilvl w:val="0"/>
          <w:numId w:val="0"/>
        </w:numPr>
        <w:rPr>
          <w:rFonts w:ascii="Ebrima" w:hAnsi="Ebrima"/>
        </w:rPr>
      </w:pPr>
    </w:p>
    <w:p w14:paraId="28754B14" w14:textId="77777777" w:rsidR="00CB491E" w:rsidRPr="00857DE2" w:rsidRDefault="00CB491E" w:rsidP="00CB491E">
      <w:pPr>
        <w:pStyle w:val="Heading1"/>
        <w:numPr>
          <w:ilvl w:val="0"/>
          <w:numId w:val="0"/>
        </w:numPr>
        <w:spacing w:before="240"/>
        <w:jc w:val="center"/>
        <w:rPr>
          <w:rFonts w:ascii="Ebrima" w:hAnsi="Ebrima" w:cstheme="minorHAnsi"/>
          <w:color w:val="auto"/>
          <w:sz w:val="22"/>
          <w:szCs w:val="22"/>
        </w:rPr>
      </w:pPr>
      <w:r w:rsidRPr="00857DE2">
        <w:rPr>
          <w:rFonts w:ascii="Ebrima" w:hAnsi="Ebrima"/>
        </w:rPr>
        <w:br w:type="page"/>
      </w:r>
      <w:bookmarkStart w:id="2" w:name="_Ref147393205"/>
      <w:commentRangeStart w:id="3"/>
      <w:r w:rsidRPr="00857DE2">
        <w:rPr>
          <w:rFonts w:ascii="Ebrima" w:hAnsi="Ebrima" w:cstheme="minorHAnsi"/>
          <w:color w:val="auto"/>
          <w:sz w:val="22"/>
          <w:szCs w:val="22"/>
        </w:rPr>
        <w:lastRenderedPageBreak/>
        <w:t>APPENDIX 1 – Suppliers/ Data Processors</w:t>
      </w:r>
      <w:bookmarkEnd w:id="2"/>
      <w:commentRangeEnd w:id="3"/>
      <w:r w:rsidR="000C5972" w:rsidRPr="00857DE2">
        <w:rPr>
          <w:rStyle w:val="CommentReference"/>
          <w:rFonts w:ascii="Ebrima" w:eastAsia="Times New Roman" w:hAnsi="Ebrima" w:cstheme="minorHAnsi"/>
          <w:color w:val="auto"/>
          <w:sz w:val="22"/>
          <w:szCs w:val="22"/>
        </w:rPr>
        <w:commentReference w:id="3"/>
      </w:r>
    </w:p>
    <w:p w14:paraId="36CE02FA" w14:textId="77777777" w:rsidR="00CB491E" w:rsidRPr="00857DE2" w:rsidRDefault="00CB491E" w:rsidP="00CB491E">
      <w:pPr>
        <w:pStyle w:val="Heading1"/>
        <w:numPr>
          <w:ilvl w:val="0"/>
          <w:numId w:val="0"/>
        </w:numPr>
        <w:spacing w:before="240"/>
        <w:ind w:left="5310"/>
        <w:jc w:val="center"/>
        <w:rPr>
          <w:rFonts w:ascii="Ebrima" w:hAnsi="Ebrima" w:cstheme="minorHAnsi"/>
          <w:color w:val="71B2C9"/>
          <w:sz w:val="22"/>
          <w:szCs w:val="22"/>
        </w:rPr>
      </w:pPr>
    </w:p>
    <w:tbl>
      <w:tblPr>
        <w:tblStyle w:val="TableGrid"/>
        <w:tblW w:w="10638" w:type="dxa"/>
        <w:tblLayout w:type="fixed"/>
        <w:tblLook w:val="04A0" w:firstRow="1" w:lastRow="0" w:firstColumn="1" w:lastColumn="0" w:noHBand="0" w:noVBand="1"/>
      </w:tblPr>
      <w:tblGrid>
        <w:gridCol w:w="2965"/>
        <w:gridCol w:w="1530"/>
        <w:gridCol w:w="1944"/>
        <w:gridCol w:w="1216"/>
        <w:gridCol w:w="2983"/>
      </w:tblGrid>
      <w:tr w:rsidR="00CB491E" w:rsidRPr="00857DE2" w14:paraId="6EB78732" w14:textId="77777777" w:rsidTr="006D7B12">
        <w:trPr>
          <w:cantSplit/>
          <w:tblHeader/>
        </w:trPr>
        <w:tc>
          <w:tcPr>
            <w:tcW w:w="2965" w:type="dxa"/>
            <w:shd w:val="clear" w:color="auto" w:fill="E7E6E6" w:themeFill="background2"/>
            <w:vAlign w:val="center"/>
          </w:tcPr>
          <w:p w14:paraId="1854F9F4" w14:textId="77777777" w:rsidR="00CB491E" w:rsidRPr="00857DE2" w:rsidRDefault="00CB491E">
            <w:pPr>
              <w:pStyle w:val="TableParagraph"/>
              <w:rPr>
                <w:rFonts w:ascii="Ebrima" w:hAnsi="Ebrima" w:cstheme="minorHAnsi"/>
                <w:b/>
                <w:bCs/>
              </w:rPr>
            </w:pPr>
            <w:r w:rsidRPr="00857DE2">
              <w:rPr>
                <w:rFonts w:ascii="Ebrima" w:hAnsi="Ebrima" w:cstheme="minorHAnsi"/>
                <w:b/>
                <w:bCs/>
              </w:rPr>
              <w:t xml:space="preserve">Supplier </w:t>
            </w:r>
          </w:p>
        </w:tc>
        <w:tc>
          <w:tcPr>
            <w:tcW w:w="1530" w:type="dxa"/>
            <w:shd w:val="clear" w:color="auto" w:fill="E7E6E6" w:themeFill="background2"/>
            <w:vAlign w:val="center"/>
          </w:tcPr>
          <w:p w14:paraId="0F05C3E9" w14:textId="77777777" w:rsidR="00CB491E" w:rsidRPr="00857DE2" w:rsidRDefault="00CB491E">
            <w:pPr>
              <w:pStyle w:val="TableParagraph"/>
              <w:jc w:val="center"/>
              <w:rPr>
                <w:rFonts w:ascii="Ebrima" w:hAnsi="Ebrima" w:cstheme="minorHAnsi"/>
                <w:b/>
                <w:bCs/>
              </w:rPr>
            </w:pPr>
            <w:r w:rsidRPr="00857DE2">
              <w:rPr>
                <w:rFonts w:ascii="Ebrima" w:hAnsi="Ebrima" w:cstheme="minorHAnsi"/>
                <w:b/>
                <w:bCs/>
              </w:rPr>
              <w:t>Data Processor/ Controller</w:t>
            </w:r>
          </w:p>
        </w:tc>
        <w:tc>
          <w:tcPr>
            <w:tcW w:w="1944" w:type="dxa"/>
            <w:shd w:val="clear" w:color="auto" w:fill="E7E6E6" w:themeFill="background2"/>
            <w:vAlign w:val="center"/>
          </w:tcPr>
          <w:p w14:paraId="6B3972F2" w14:textId="77777777" w:rsidR="00CB491E" w:rsidRPr="00857DE2" w:rsidRDefault="00CB491E">
            <w:pPr>
              <w:pStyle w:val="TableParagraph"/>
              <w:rPr>
                <w:rFonts w:ascii="Ebrima" w:hAnsi="Ebrima" w:cstheme="minorHAnsi"/>
                <w:b/>
                <w:bCs/>
              </w:rPr>
            </w:pPr>
            <w:r w:rsidRPr="00857DE2">
              <w:rPr>
                <w:rFonts w:ascii="Ebrima" w:hAnsi="Ebrima" w:cstheme="minorHAnsi"/>
                <w:b/>
                <w:bCs/>
              </w:rPr>
              <w:t>Data Processing</w:t>
            </w:r>
          </w:p>
        </w:tc>
        <w:tc>
          <w:tcPr>
            <w:tcW w:w="1216" w:type="dxa"/>
            <w:shd w:val="clear" w:color="auto" w:fill="E7E6E6" w:themeFill="background2"/>
            <w:vAlign w:val="center"/>
          </w:tcPr>
          <w:p w14:paraId="15FB9BB0" w14:textId="77777777" w:rsidR="00CB491E" w:rsidRPr="00857DE2" w:rsidRDefault="00CB491E">
            <w:pPr>
              <w:pStyle w:val="TableParagraph"/>
              <w:jc w:val="center"/>
              <w:rPr>
                <w:rFonts w:ascii="Ebrima" w:hAnsi="Ebrima" w:cstheme="minorHAnsi"/>
                <w:b/>
                <w:bCs/>
              </w:rPr>
            </w:pPr>
            <w:r w:rsidRPr="00857DE2">
              <w:rPr>
                <w:rFonts w:ascii="Ebrima" w:hAnsi="Ebrima" w:cstheme="minorHAnsi"/>
                <w:b/>
                <w:bCs/>
              </w:rPr>
              <w:t>Location</w:t>
            </w:r>
          </w:p>
        </w:tc>
        <w:tc>
          <w:tcPr>
            <w:tcW w:w="2983" w:type="dxa"/>
            <w:shd w:val="clear" w:color="auto" w:fill="E7E6E6" w:themeFill="background2"/>
            <w:vAlign w:val="center"/>
          </w:tcPr>
          <w:p w14:paraId="70906675" w14:textId="77777777" w:rsidR="00CB491E" w:rsidRPr="00857DE2" w:rsidRDefault="00CB491E">
            <w:pPr>
              <w:pStyle w:val="TableParagraph"/>
              <w:jc w:val="center"/>
              <w:rPr>
                <w:rFonts w:ascii="Ebrima" w:hAnsi="Ebrima" w:cstheme="minorHAnsi"/>
                <w:b/>
                <w:bCs/>
              </w:rPr>
            </w:pPr>
            <w:r w:rsidRPr="00857DE2">
              <w:rPr>
                <w:rFonts w:ascii="Ebrima" w:hAnsi="Ebrima" w:cstheme="minorHAnsi"/>
                <w:b/>
                <w:bCs/>
              </w:rPr>
              <w:t>Contractual Safeguards or Adequacy</w:t>
            </w:r>
          </w:p>
        </w:tc>
      </w:tr>
      <w:tr w:rsidR="00CB491E" w:rsidRPr="00857DE2" w14:paraId="73013EF7" w14:textId="77777777" w:rsidTr="006D7B12">
        <w:tc>
          <w:tcPr>
            <w:tcW w:w="2965" w:type="dxa"/>
            <w:vAlign w:val="center"/>
          </w:tcPr>
          <w:p w14:paraId="69FF1A81" w14:textId="77777777" w:rsidR="00CB491E" w:rsidRPr="00857DE2" w:rsidRDefault="00CB491E">
            <w:pPr>
              <w:pStyle w:val="TableParagraph"/>
              <w:rPr>
                <w:rFonts w:ascii="Ebrima" w:hAnsi="Ebrima" w:cstheme="minorHAnsi"/>
              </w:rPr>
            </w:pPr>
          </w:p>
          <w:p w14:paraId="11CA6A33" w14:textId="74C6BD7D" w:rsidR="00123C9F" w:rsidRPr="00857DE2" w:rsidRDefault="00123C9F">
            <w:pPr>
              <w:pStyle w:val="TableParagraph"/>
              <w:rPr>
                <w:rFonts w:ascii="Ebrima" w:hAnsi="Ebrima" w:cstheme="minorHAnsi"/>
              </w:rPr>
            </w:pPr>
          </w:p>
        </w:tc>
        <w:tc>
          <w:tcPr>
            <w:tcW w:w="1530" w:type="dxa"/>
            <w:vAlign w:val="center"/>
          </w:tcPr>
          <w:p w14:paraId="1D58E2B2" w14:textId="321F45D5" w:rsidR="00CB491E" w:rsidRPr="00857DE2" w:rsidRDefault="00CB491E">
            <w:pPr>
              <w:pStyle w:val="TableParagraph"/>
              <w:jc w:val="center"/>
              <w:rPr>
                <w:rFonts w:ascii="Ebrima" w:hAnsi="Ebrima" w:cstheme="minorHAnsi"/>
              </w:rPr>
            </w:pPr>
          </w:p>
        </w:tc>
        <w:tc>
          <w:tcPr>
            <w:tcW w:w="1944" w:type="dxa"/>
            <w:vAlign w:val="center"/>
          </w:tcPr>
          <w:p w14:paraId="1D316FFA" w14:textId="64E4A1C7" w:rsidR="00CB491E" w:rsidRPr="00857DE2" w:rsidRDefault="00CB491E">
            <w:pPr>
              <w:pStyle w:val="TableParagraph"/>
              <w:rPr>
                <w:rFonts w:ascii="Ebrima" w:hAnsi="Ebrima" w:cstheme="minorHAnsi"/>
              </w:rPr>
            </w:pPr>
          </w:p>
        </w:tc>
        <w:tc>
          <w:tcPr>
            <w:tcW w:w="1216" w:type="dxa"/>
            <w:vAlign w:val="center"/>
          </w:tcPr>
          <w:p w14:paraId="0CA19D38" w14:textId="11A793FA" w:rsidR="00CB491E" w:rsidRPr="00857DE2" w:rsidRDefault="00CB491E">
            <w:pPr>
              <w:pStyle w:val="TableParagraph"/>
              <w:jc w:val="center"/>
              <w:rPr>
                <w:rFonts w:ascii="Ebrima" w:hAnsi="Ebrima" w:cstheme="minorHAnsi"/>
              </w:rPr>
            </w:pPr>
          </w:p>
        </w:tc>
        <w:tc>
          <w:tcPr>
            <w:tcW w:w="2983" w:type="dxa"/>
            <w:vAlign w:val="center"/>
          </w:tcPr>
          <w:p w14:paraId="2F192731" w14:textId="638C1FA9" w:rsidR="00CB491E" w:rsidRPr="00857DE2" w:rsidRDefault="00CB491E">
            <w:pPr>
              <w:pStyle w:val="TableParagraph"/>
              <w:jc w:val="center"/>
              <w:rPr>
                <w:rFonts w:ascii="Ebrima" w:hAnsi="Ebrima" w:cstheme="minorHAnsi"/>
              </w:rPr>
            </w:pPr>
          </w:p>
        </w:tc>
      </w:tr>
      <w:tr w:rsidR="00CB491E" w:rsidRPr="00857DE2" w14:paraId="7C96C5D5" w14:textId="77777777" w:rsidTr="006D7B12">
        <w:trPr>
          <w:trHeight w:val="432"/>
        </w:trPr>
        <w:tc>
          <w:tcPr>
            <w:tcW w:w="2965" w:type="dxa"/>
            <w:vAlign w:val="center"/>
          </w:tcPr>
          <w:p w14:paraId="11D98477" w14:textId="7CFF27B8" w:rsidR="00CB491E" w:rsidRPr="00857DE2" w:rsidRDefault="00CB491E">
            <w:pPr>
              <w:pStyle w:val="TableParagraph"/>
              <w:rPr>
                <w:rFonts w:ascii="Ebrima" w:hAnsi="Ebrima" w:cstheme="minorHAnsi"/>
              </w:rPr>
            </w:pPr>
          </w:p>
        </w:tc>
        <w:tc>
          <w:tcPr>
            <w:tcW w:w="1530" w:type="dxa"/>
            <w:vAlign w:val="center"/>
          </w:tcPr>
          <w:p w14:paraId="60BB9116" w14:textId="0E841AA7" w:rsidR="00CB491E" w:rsidRPr="00857DE2" w:rsidRDefault="00CB491E">
            <w:pPr>
              <w:pStyle w:val="TableParagraph"/>
              <w:jc w:val="center"/>
              <w:rPr>
                <w:rFonts w:ascii="Ebrima" w:hAnsi="Ebrima" w:cstheme="minorHAnsi"/>
              </w:rPr>
            </w:pPr>
          </w:p>
        </w:tc>
        <w:tc>
          <w:tcPr>
            <w:tcW w:w="1944" w:type="dxa"/>
            <w:vAlign w:val="center"/>
          </w:tcPr>
          <w:p w14:paraId="16B9DA41" w14:textId="6533C7C7" w:rsidR="00CB491E" w:rsidRPr="00857DE2" w:rsidRDefault="00CB491E">
            <w:pPr>
              <w:pStyle w:val="TableParagraph"/>
              <w:rPr>
                <w:rFonts w:ascii="Ebrima" w:hAnsi="Ebrima" w:cstheme="minorHAnsi"/>
              </w:rPr>
            </w:pPr>
          </w:p>
        </w:tc>
        <w:tc>
          <w:tcPr>
            <w:tcW w:w="1216" w:type="dxa"/>
            <w:vAlign w:val="center"/>
          </w:tcPr>
          <w:p w14:paraId="72F69A3F" w14:textId="171D96ED" w:rsidR="00CB491E" w:rsidRPr="00857DE2" w:rsidRDefault="00CB491E">
            <w:pPr>
              <w:pStyle w:val="TableParagraph"/>
              <w:jc w:val="center"/>
              <w:rPr>
                <w:rFonts w:ascii="Ebrima" w:hAnsi="Ebrima" w:cstheme="minorHAnsi"/>
              </w:rPr>
            </w:pPr>
          </w:p>
        </w:tc>
        <w:tc>
          <w:tcPr>
            <w:tcW w:w="2983" w:type="dxa"/>
            <w:vAlign w:val="center"/>
          </w:tcPr>
          <w:p w14:paraId="79884A49" w14:textId="07605EB2" w:rsidR="00CB491E" w:rsidRPr="00857DE2" w:rsidRDefault="00CB491E">
            <w:pPr>
              <w:pStyle w:val="TableParagraph"/>
              <w:jc w:val="center"/>
              <w:rPr>
                <w:rFonts w:ascii="Ebrima" w:hAnsi="Ebrima" w:cstheme="minorHAnsi"/>
              </w:rPr>
            </w:pPr>
          </w:p>
        </w:tc>
      </w:tr>
      <w:tr w:rsidR="00CB491E" w:rsidRPr="00857DE2" w14:paraId="64F6EC05" w14:textId="77777777" w:rsidTr="006D7B12">
        <w:trPr>
          <w:trHeight w:val="432"/>
        </w:trPr>
        <w:tc>
          <w:tcPr>
            <w:tcW w:w="2965" w:type="dxa"/>
            <w:vAlign w:val="center"/>
          </w:tcPr>
          <w:p w14:paraId="3F306B33" w14:textId="33E3E40F" w:rsidR="00CB491E" w:rsidRPr="00857DE2" w:rsidRDefault="00CB491E">
            <w:pPr>
              <w:pStyle w:val="TableParagraph"/>
              <w:rPr>
                <w:rFonts w:ascii="Ebrima" w:hAnsi="Ebrima" w:cstheme="minorHAnsi"/>
              </w:rPr>
            </w:pPr>
          </w:p>
        </w:tc>
        <w:tc>
          <w:tcPr>
            <w:tcW w:w="1530" w:type="dxa"/>
            <w:vAlign w:val="center"/>
          </w:tcPr>
          <w:p w14:paraId="3F8D4FE1" w14:textId="4DBF0306" w:rsidR="00CB491E" w:rsidRPr="00857DE2" w:rsidRDefault="00CB491E">
            <w:pPr>
              <w:pStyle w:val="TableParagraph"/>
              <w:jc w:val="center"/>
              <w:rPr>
                <w:rFonts w:ascii="Ebrima" w:hAnsi="Ebrima" w:cstheme="minorHAnsi"/>
              </w:rPr>
            </w:pPr>
          </w:p>
        </w:tc>
        <w:tc>
          <w:tcPr>
            <w:tcW w:w="1944" w:type="dxa"/>
            <w:vAlign w:val="center"/>
          </w:tcPr>
          <w:p w14:paraId="2B3E481A" w14:textId="7D91643A" w:rsidR="00CB491E" w:rsidRPr="00857DE2" w:rsidRDefault="00CB491E">
            <w:pPr>
              <w:pStyle w:val="TableParagraph"/>
              <w:rPr>
                <w:rFonts w:ascii="Ebrima" w:hAnsi="Ebrima" w:cstheme="minorHAnsi"/>
              </w:rPr>
            </w:pPr>
          </w:p>
        </w:tc>
        <w:tc>
          <w:tcPr>
            <w:tcW w:w="1216" w:type="dxa"/>
            <w:vAlign w:val="center"/>
          </w:tcPr>
          <w:p w14:paraId="0F60CD5D" w14:textId="1C261F74" w:rsidR="00CB491E" w:rsidRPr="00857DE2" w:rsidRDefault="00CB491E">
            <w:pPr>
              <w:pStyle w:val="TableParagraph"/>
              <w:jc w:val="center"/>
              <w:rPr>
                <w:rFonts w:ascii="Ebrima" w:hAnsi="Ebrima" w:cstheme="minorHAnsi"/>
              </w:rPr>
            </w:pPr>
          </w:p>
        </w:tc>
        <w:tc>
          <w:tcPr>
            <w:tcW w:w="2983" w:type="dxa"/>
            <w:vAlign w:val="center"/>
          </w:tcPr>
          <w:p w14:paraId="0FB319F1" w14:textId="63A3C0BE" w:rsidR="00CB491E" w:rsidRPr="00857DE2" w:rsidRDefault="00CB491E">
            <w:pPr>
              <w:pStyle w:val="TableParagraph"/>
              <w:jc w:val="center"/>
              <w:rPr>
                <w:rFonts w:ascii="Ebrima" w:hAnsi="Ebrima" w:cstheme="minorHAnsi"/>
              </w:rPr>
            </w:pPr>
          </w:p>
        </w:tc>
      </w:tr>
      <w:tr w:rsidR="00CB491E" w:rsidRPr="00857DE2" w14:paraId="32408B7D" w14:textId="77777777" w:rsidTr="006D7B12">
        <w:tc>
          <w:tcPr>
            <w:tcW w:w="2965" w:type="dxa"/>
            <w:vAlign w:val="center"/>
          </w:tcPr>
          <w:p w14:paraId="33AB19BC" w14:textId="77777777" w:rsidR="00CB491E" w:rsidRPr="00857DE2" w:rsidRDefault="00CB491E">
            <w:pPr>
              <w:pStyle w:val="TableParagraph"/>
              <w:rPr>
                <w:rFonts w:ascii="Ebrima" w:hAnsi="Ebrima" w:cstheme="minorHAnsi"/>
              </w:rPr>
            </w:pPr>
          </w:p>
          <w:p w14:paraId="6FC961DE" w14:textId="59192A5A" w:rsidR="00123C9F" w:rsidRPr="00857DE2" w:rsidRDefault="00123C9F">
            <w:pPr>
              <w:pStyle w:val="TableParagraph"/>
              <w:rPr>
                <w:rFonts w:ascii="Ebrima" w:hAnsi="Ebrima" w:cstheme="minorHAnsi"/>
              </w:rPr>
            </w:pPr>
          </w:p>
        </w:tc>
        <w:tc>
          <w:tcPr>
            <w:tcW w:w="1530" w:type="dxa"/>
            <w:vAlign w:val="center"/>
          </w:tcPr>
          <w:p w14:paraId="1BBC6AA0" w14:textId="054C3EFD" w:rsidR="00CB491E" w:rsidRPr="00857DE2" w:rsidRDefault="00CB491E">
            <w:pPr>
              <w:pStyle w:val="TableParagraph"/>
              <w:jc w:val="center"/>
              <w:rPr>
                <w:rFonts w:ascii="Ebrima" w:hAnsi="Ebrima" w:cstheme="minorHAnsi"/>
              </w:rPr>
            </w:pPr>
          </w:p>
        </w:tc>
        <w:tc>
          <w:tcPr>
            <w:tcW w:w="1944" w:type="dxa"/>
            <w:vAlign w:val="center"/>
          </w:tcPr>
          <w:p w14:paraId="26534209" w14:textId="0C99D9FC" w:rsidR="00CB491E" w:rsidRPr="00857DE2" w:rsidRDefault="00CB491E">
            <w:pPr>
              <w:pStyle w:val="TableParagraph"/>
              <w:rPr>
                <w:rFonts w:ascii="Ebrima" w:hAnsi="Ebrima" w:cstheme="minorHAnsi"/>
              </w:rPr>
            </w:pPr>
          </w:p>
        </w:tc>
        <w:tc>
          <w:tcPr>
            <w:tcW w:w="1216" w:type="dxa"/>
            <w:vAlign w:val="center"/>
          </w:tcPr>
          <w:p w14:paraId="631918CD" w14:textId="430E09C6" w:rsidR="00CB491E" w:rsidRPr="00857DE2" w:rsidRDefault="00CB491E">
            <w:pPr>
              <w:pStyle w:val="TableParagraph"/>
              <w:jc w:val="center"/>
              <w:rPr>
                <w:rFonts w:ascii="Ebrima" w:hAnsi="Ebrima" w:cstheme="minorHAnsi"/>
              </w:rPr>
            </w:pPr>
          </w:p>
        </w:tc>
        <w:tc>
          <w:tcPr>
            <w:tcW w:w="2983" w:type="dxa"/>
            <w:vAlign w:val="center"/>
          </w:tcPr>
          <w:p w14:paraId="54D95FE4" w14:textId="48B0D5FC" w:rsidR="00CB491E" w:rsidRPr="00857DE2" w:rsidRDefault="00CB491E">
            <w:pPr>
              <w:pStyle w:val="TableParagraph"/>
              <w:jc w:val="center"/>
              <w:rPr>
                <w:rFonts w:ascii="Ebrima" w:hAnsi="Ebrima" w:cstheme="minorHAnsi"/>
              </w:rPr>
            </w:pPr>
          </w:p>
        </w:tc>
      </w:tr>
    </w:tbl>
    <w:p w14:paraId="6136A8EB" w14:textId="71341632" w:rsidR="00CB491E" w:rsidRPr="00857DE2" w:rsidRDefault="00CB491E" w:rsidP="00CB491E">
      <w:pPr>
        <w:pStyle w:val="Untitledsubclause1"/>
        <w:numPr>
          <w:ilvl w:val="0"/>
          <w:numId w:val="0"/>
        </w:numPr>
        <w:rPr>
          <w:rFonts w:ascii="Ebrima" w:hAnsi="Ebrima"/>
        </w:rPr>
      </w:pPr>
    </w:p>
    <w:tbl>
      <w:tblPr>
        <w:tblW w:w="6379" w:type="dxa"/>
        <w:tblInd w:w="19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89"/>
        <w:gridCol w:w="3190"/>
      </w:tblGrid>
      <w:tr w:rsidR="006D7B12" w:rsidRPr="00857DE2" w14:paraId="7592CFAA" w14:textId="77777777">
        <w:tc>
          <w:tcPr>
            <w:tcW w:w="3189" w:type="dxa"/>
          </w:tcPr>
          <w:p w14:paraId="6365F316" w14:textId="33162DA4" w:rsidR="006D7B12" w:rsidRPr="00857DE2" w:rsidRDefault="006D7B12">
            <w:pPr>
              <w:spacing w:before="120" w:after="160" w:line="259" w:lineRule="auto"/>
              <w:rPr>
                <w:rFonts w:ascii="Ebrima" w:hAnsi="Ebrima" w:cs="Calibri"/>
                <w:b/>
                <w:color w:val="auto"/>
              </w:rPr>
            </w:pPr>
            <w:r w:rsidRPr="00857DE2">
              <w:rPr>
                <w:rFonts w:ascii="Ebrima" w:hAnsi="Ebrima"/>
              </w:rPr>
              <w:br w:type="page"/>
            </w:r>
            <w:r w:rsidRPr="00857DE2">
              <w:rPr>
                <w:rFonts w:ascii="Ebrima" w:hAnsi="Ebrima" w:cs="Calibri"/>
                <w:b/>
                <w:color w:val="auto"/>
              </w:rPr>
              <w:t>CLASSIFICATION</w:t>
            </w:r>
          </w:p>
        </w:tc>
        <w:tc>
          <w:tcPr>
            <w:tcW w:w="3190" w:type="dxa"/>
            <w:vAlign w:val="center"/>
          </w:tcPr>
          <w:p w14:paraId="592B84CF" w14:textId="77777777" w:rsidR="006D7B12" w:rsidRPr="00857DE2" w:rsidRDefault="006D7B12">
            <w:pPr>
              <w:spacing w:before="120" w:after="160" w:line="259" w:lineRule="auto"/>
              <w:rPr>
                <w:rFonts w:ascii="Ebrima" w:hAnsi="Ebrima" w:cs="Calibri"/>
                <w:b/>
                <w:color w:val="ED7D31"/>
              </w:rPr>
            </w:pPr>
          </w:p>
        </w:tc>
      </w:tr>
      <w:tr w:rsidR="006D7B12" w:rsidRPr="00857DE2" w14:paraId="2BC1F18B" w14:textId="77777777">
        <w:tc>
          <w:tcPr>
            <w:tcW w:w="3189" w:type="dxa"/>
          </w:tcPr>
          <w:p w14:paraId="1C359E20" w14:textId="77777777" w:rsidR="006D7B12" w:rsidRPr="00857DE2" w:rsidRDefault="006D7B12">
            <w:pPr>
              <w:spacing w:before="120" w:after="160" w:line="259" w:lineRule="auto"/>
              <w:rPr>
                <w:rFonts w:ascii="Ebrima" w:hAnsi="Ebrima" w:cs="Calibri"/>
                <w:b/>
                <w:color w:val="auto"/>
              </w:rPr>
            </w:pPr>
            <w:r w:rsidRPr="00857DE2">
              <w:rPr>
                <w:rFonts w:ascii="Ebrima" w:hAnsi="Ebrima" w:cs="Calibri"/>
                <w:b/>
                <w:color w:val="auto"/>
              </w:rPr>
              <w:t>OWNER</w:t>
            </w:r>
          </w:p>
        </w:tc>
        <w:tc>
          <w:tcPr>
            <w:tcW w:w="3190" w:type="dxa"/>
            <w:vAlign w:val="center"/>
          </w:tcPr>
          <w:p w14:paraId="500004B8" w14:textId="77777777" w:rsidR="006D7B12" w:rsidRPr="00857DE2" w:rsidRDefault="006D7B12">
            <w:pPr>
              <w:spacing w:before="120" w:after="160" w:line="259" w:lineRule="auto"/>
              <w:rPr>
                <w:rFonts w:ascii="Ebrima" w:hAnsi="Ebrima" w:cs="Calibri"/>
                <w:b/>
                <w:color w:val="513898"/>
              </w:rPr>
            </w:pPr>
          </w:p>
        </w:tc>
      </w:tr>
      <w:tr w:rsidR="006D7B12" w:rsidRPr="00857DE2" w14:paraId="72CED4A3" w14:textId="77777777">
        <w:tc>
          <w:tcPr>
            <w:tcW w:w="3189" w:type="dxa"/>
          </w:tcPr>
          <w:p w14:paraId="4A5C2E26" w14:textId="77777777" w:rsidR="006D7B12" w:rsidRPr="00857DE2" w:rsidRDefault="006D7B12">
            <w:pPr>
              <w:spacing w:before="120" w:after="160" w:line="259" w:lineRule="auto"/>
              <w:rPr>
                <w:rFonts w:ascii="Ebrima" w:hAnsi="Ebrima" w:cs="Calibri"/>
                <w:b/>
                <w:color w:val="auto"/>
              </w:rPr>
            </w:pPr>
            <w:r w:rsidRPr="00857DE2">
              <w:rPr>
                <w:rFonts w:ascii="Ebrima" w:hAnsi="Ebrima" w:cs="Calibri"/>
                <w:b/>
                <w:color w:val="auto"/>
              </w:rPr>
              <w:t>VERSION</w:t>
            </w:r>
          </w:p>
        </w:tc>
        <w:tc>
          <w:tcPr>
            <w:tcW w:w="3190" w:type="dxa"/>
            <w:vAlign w:val="center"/>
          </w:tcPr>
          <w:p w14:paraId="4D633AAD" w14:textId="77777777" w:rsidR="006D7B12" w:rsidRPr="00857DE2" w:rsidRDefault="006D7B12">
            <w:pPr>
              <w:spacing w:before="120" w:after="160" w:line="259" w:lineRule="auto"/>
              <w:rPr>
                <w:rFonts w:ascii="Ebrima" w:hAnsi="Ebrima" w:cs="Calibri"/>
                <w:b/>
                <w:color w:val="513898"/>
              </w:rPr>
            </w:pPr>
          </w:p>
        </w:tc>
      </w:tr>
      <w:tr w:rsidR="006D7B12" w:rsidRPr="00857DE2" w14:paraId="54780C16" w14:textId="77777777">
        <w:tc>
          <w:tcPr>
            <w:tcW w:w="3189" w:type="dxa"/>
          </w:tcPr>
          <w:p w14:paraId="03C07099" w14:textId="77777777" w:rsidR="006D7B12" w:rsidRPr="00857DE2" w:rsidRDefault="006D7B12">
            <w:pPr>
              <w:spacing w:before="120" w:after="160" w:line="259" w:lineRule="auto"/>
              <w:rPr>
                <w:rFonts w:ascii="Ebrima" w:hAnsi="Ebrima" w:cs="Calibri"/>
                <w:b/>
                <w:color w:val="auto"/>
              </w:rPr>
            </w:pPr>
            <w:r w:rsidRPr="00857DE2">
              <w:rPr>
                <w:rFonts w:ascii="Ebrima" w:hAnsi="Ebrima" w:cs="Calibri"/>
                <w:b/>
                <w:color w:val="auto"/>
              </w:rPr>
              <w:t>STATUS</w:t>
            </w:r>
          </w:p>
        </w:tc>
        <w:tc>
          <w:tcPr>
            <w:tcW w:w="3190" w:type="dxa"/>
            <w:vAlign w:val="center"/>
          </w:tcPr>
          <w:p w14:paraId="08AC48F8" w14:textId="77777777" w:rsidR="006D7B12" w:rsidRPr="00857DE2" w:rsidRDefault="006D7B12">
            <w:pPr>
              <w:spacing w:before="120" w:after="160" w:line="259" w:lineRule="auto"/>
              <w:rPr>
                <w:rFonts w:ascii="Ebrima" w:hAnsi="Ebrima" w:cs="Calibri"/>
                <w:b/>
                <w:color w:val="513898"/>
              </w:rPr>
            </w:pPr>
          </w:p>
        </w:tc>
      </w:tr>
      <w:tr w:rsidR="006D7B12" w:rsidRPr="00857DE2" w14:paraId="4F24A917" w14:textId="77777777">
        <w:tc>
          <w:tcPr>
            <w:tcW w:w="3189" w:type="dxa"/>
          </w:tcPr>
          <w:p w14:paraId="1C749876" w14:textId="77777777" w:rsidR="006D7B12" w:rsidRPr="00857DE2" w:rsidRDefault="006D7B12">
            <w:pPr>
              <w:spacing w:before="120" w:after="160" w:line="259" w:lineRule="auto"/>
              <w:rPr>
                <w:rFonts w:ascii="Ebrima" w:hAnsi="Ebrima" w:cs="Calibri"/>
                <w:b/>
                <w:color w:val="auto"/>
              </w:rPr>
            </w:pPr>
            <w:r w:rsidRPr="00857DE2">
              <w:rPr>
                <w:rFonts w:ascii="Ebrima" w:hAnsi="Ebrima" w:cs="Calibri"/>
                <w:b/>
                <w:color w:val="auto"/>
              </w:rPr>
              <w:t>TARGET AUDIENCE</w:t>
            </w:r>
          </w:p>
        </w:tc>
        <w:tc>
          <w:tcPr>
            <w:tcW w:w="3190" w:type="dxa"/>
            <w:vAlign w:val="center"/>
          </w:tcPr>
          <w:p w14:paraId="4009B2FF" w14:textId="77777777" w:rsidR="006D7B12" w:rsidRPr="00857DE2" w:rsidRDefault="006D7B12">
            <w:pPr>
              <w:spacing w:before="120" w:after="160" w:line="259" w:lineRule="auto"/>
              <w:rPr>
                <w:rFonts w:ascii="Ebrima" w:hAnsi="Ebrima" w:cs="Calibri"/>
                <w:b/>
                <w:color w:val="513898"/>
              </w:rPr>
            </w:pPr>
          </w:p>
        </w:tc>
      </w:tr>
    </w:tbl>
    <w:p w14:paraId="4C77C9FF" w14:textId="77777777" w:rsidR="006D7B12" w:rsidRPr="00857DE2" w:rsidRDefault="006D7B12" w:rsidP="006D7B12">
      <w:pPr>
        <w:pStyle w:val="Paragraph"/>
        <w:rPr>
          <w:rFonts w:ascii="Ebrima" w:eastAsia="Arial" w:hAnsi="Ebrima" w:cs="Calibri"/>
          <w:szCs w:val="22"/>
        </w:rPr>
      </w:pPr>
    </w:p>
    <w:tbl>
      <w:tblPr>
        <w:tblW w:w="105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20"/>
        <w:gridCol w:w="3457"/>
        <w:gridCol w:w="1525"/>
        <w:gridCol w:w="2395"/>
        <w:gridCol w:w="2601"/>
      </w:tblGrid>
      <w:tr w:rsidR="006D7B12" w:rsidRPr="00857DE2" w14:paraId="00F980F2" w14:textId="77777777" w:rsidTr="006D7B12">
        <w:tc>
          <w:tcPr>
            <w:tcW w:w="10598" w:type="dxa"/>
            <w:gridSpan w:val="5"/>
            <w:shd w:val="clear" w:color="auto" w:fill="E7E6E6"/>
          </w:tcPr>
          <w:p w14:paraId="2A8D1208" w14:textId="77777777" w:rsidR="006D7B12" w:rsidRPr="00857DE2" w:rsidRDefault="006D7B12">
            <w:pPr>
              <w:spacing w:before="120" w:after="160" w:line="259" w:lineRule="auto"/>
              <w:jc w:val="center"/>
              <w:rPr>
                <w:rFonts w:ascii="Ebrima" w:hAnsi="Ebrima" w:cs="Calibri"/>
                <w:b/>
                <w:color w:val="auto"/>
              </w:rPr>
            </w:pPr>
            <w:r w:rsidRPr="00857DE2">
              <w:rPr>
                <w:rFonts w:ascii="Ebrima" w:hAnsi="Ebrima" w:cs="Calibri"/>
                <w:b/>
                <w:color w:val="auto"/>
              </w:rPr>
              <w:t>REVISION HISTORY</w:t>
            </w:r>
          </w:p>
        </w:tc>
      </w:tr>
      <w:tr w:rsidR="006D7B12" w:rsidRPr="00857DE2" w14:paraId="273AC341" w14:textId="77777777">
        <w:tc>
          <w:tcPr>
            <w:tcW w:w="620" w:type="dxa"/>
          </w:tcPr>
          <w:p w14:paraId="7ED474B0" w14:textId="77777777" w:rsidR="006D7B12" w:rsidRPr="00857DE2" w:rsidRDefault="006D7B12">
            <w:pPr>
              <w:spacing w:after="160" w:line="259" w:lineRule="auto"/>
              <w:rPr>
                <w:rFonts w:ascii="Ebrima" w:hAnsi="Ebrima" w:cs="Calibri"/>
                <w:b/>
                <w:color w:val="auto"/>
              </w:rPr>
            </w:pPr>
            <w:r w:rsidRPr="00857DE2">
              <w:rPr>
                <w:rFonts w:ascii="Ebrima" w:hAnsi="Ebrima" w:cs="Calibri"/>
                <w:b/>
                <w:color w:val="auto"/>
              </w:rPr>
              <w:t>No.</w:t>
            </w:r>
          </w:p>
        </w:tc>
        <w:tc>
          <w:tcPr>
            <w:tcW w:w="3457" w:type="dxa"/>
          </w:tcPr>
          <w:p w14:paraId="378D8DA8" w14:textId="77777777" w:rsidR="006D7B12" w:rsidRPr="00857DE2" w:rsidRDefault="006D7B12">
            <w:pPr>
              <w:spacing w:after="160" w:line="259" w:lineRule="auto"/>
              <w:rPr>
                <w:rFonts w:ascii="Ebrima" w:hAnsi="Ebrima" w:cs="Calibri"/>
                <w:b/>
                <w:color w:val="auto"/>
              </w:rPr>
            </w:pPr>
            <w:r w:rsidRPr="00857DE2">
              <w:rPr>
                <w:rFonts w:ascii="Ebrima" w:hAnsi="Ebrima" w:cs="Calibri"/>
                <w:b/>
                <w:color w:val="auto"/>
              </w:rPr>
              <w:t>Detail/Changes</w:t>
            </w:r>
          </w:p>
        </w:tc>
        <w:tc>
          <w:tcPr>
            <w:tcW w:w="1525" w:type="dxa"/>
          </w:tcPr>
          <w:p w14:paraId="4C8045DD" w14:textId="77777777" w:rsidR="006D7B12" w:rsidRPr="00857DE2" w:rsidRDefault="006D7B12">
            <w:pPr>
              <w:spacing w:after="160" w:line="259" w:lineRule="auto"/>
              <w:rPr>
                <w:rFonts w:ascii="Ebrima" w:hAnsi="Ebrima" w:cs="Calibri"/>
                <w:b/>
                <w:color w:val="auto"/>
              </w:rPr>
            </w:pPr>
            <w:r w:rsidRPr="00857DE2">
              <w:rPr>
                <w:rFonts w:ascii="Ebrima" w:hAnsi="Ebrima" w:cs="Calibri"/>
                <w:b/>
                <w:color w:val="auto"/>
              </w:rPr>
              <w:t xml:space="preserve">Date </w:t>
            </w:r>
          </w:p>
        </w:tc>
        <w:tc>
          <w:tcPr>
            <w:tcW w:w="2395" w:type="dxa"/>
          </w:tcPr>
          <w:p w14:paraId="70051556" w14:textId="77777777" w:rsidR="006D7B12" w:rsidRPr="00857DE2" w:rsidRDefault="006D7B12">
            <w:pPr>
              <w:spacing w:after="160" w:line="259" w:lineRule="auto"/>
              <w:rPr>
                <w:rFonts w:ascii="Ebrima" w:hAnsi="Ebrima" w:cs="Calibri"/>
                <w:b/>
                <w:color w:val="auto"/>
              </w:rPr>
            </w:pPr>
            <w:r w:rsidRPr="00857DE2">
              <w:rPr>
                <w:rFonts w:ascii="Ebrima" w:hAnsi="Ebrima" w:cs="Calibri"/>
                <w:b/>
                <w:color w:val="auto"/>
              </w:rPr>
              <w:t>Author</w:t>
            </w:r>
          </w:p>
        </w:tc>
        <w:tc>
          <w:tcPr>
            <w:tcW w:w="2601" w:type="dxa"/>
          </w:tcPr>
          <w:p w14:paraId="0E106D38" w14:textId="77777777" w:rsidR="006D7B12" w:rsidRPr="00857DE2" w:rsidRDefault="006D7B12">
            <w:pPr>
              <w:spacing w:after="160" w:line="259" w:lineRule="auto"/>
              <w:rPr>
                <w:rFonts w:ascii="Ebrima" w:hAnsi="Ebrima" w:cs="Calibri"/>
                <w:b/>
                <w:color w:val="auto"/>
              </w:rPr>
            </w:pPr>
            <w:r w:rsidRPr="00857DE2">
              <w:rPr>
                <w:rFonts w:ascii="Ebrima" w:hAnsi="Ebrima" w:cs="Calibri"/>
                <w:b/>
                <w:color w:val="auto"/>
              </w:rPr>
              <w:t>Approved by</w:t>
            </w:r>
          </w:p>
        </w:tc>
      </w:tr>
      <w:tr w:rsidR="006D7B12" w:rsidRPr="00857DE2" w14:paraId="07D06689" w14:textId="77777777">
        <w:tc>
          <w:tcPr>
            <w:tcW w:w="620" w:type="dxa"/>
          </w:tcPr>
          <w:p w14:paraId="14615A26" w14:textId="546A0F93" w:rsidR="006D7B12" w:rsidRPr="00857DE2" w:rsidRDefault="00123C9F">
            <w:pPr>
              <w:spacing w:after="160" w:line="259" w:lineRule="auto"/>
              <w:rPr>
                <w:rFonts w:ascii="Ebrima" w:hAnsi="Ebrima" w:cs="Calibri"/>
                <w:bCs/>
                <w:color w:val="auto"/>
              </w:rPr>
            </w:pPr>
            <w:r w:rsidRPr="00857DE2">
              <w:rPr>
                <w:rFonts w:ascii="Ebrima" w:hAnsi="Ebrima" w:cs="Calibri"/>
                <w:bCs/>
                <w:color w:val="auto"/>
              </w:rPr>
              <w:t>v0.1</w:t>
            </w:r>
          </w:p>
        </w:tc>
        <w:tc>
          <w:tcPr>
            <w:tcW w:w="3457" w:type="dxa"/>
          </w:tcPr>
          <w:p w14:paraId="75CC2CDB" w14:textId="77777777" w:rsidR="006D7B12" w:rsidRPr="00857DE2" w:rsidRDefault="006D7B12">
            <w:pPr>
              <w:spacing w:after="160" w:line="259" w:lineRule="auto"/>
              <w:rPr>
                <w:rFonts w:ascii="Ebrima" w:hAnsi="Ebrima" w:cs="Calibri"/>
                <w:bCs/>
                <w:color w:val="auto"/>
              </w:rPr>
            </w:pPr>
            <w:r w:rsidRPr="00857DE2">
              <w:rPr>
                <w:rFonts w:ascii="Ebrima" w:hAnsi="Ebrima" w:cs="Calibri"/>
                <w:bCs/>
                <w:color w:val="auto"/>
              </w:rPr>
              <w:t>Initial draft</w:t>
            </w:r>
          </w:p>
        </w:tc>
        <w:tc>
          <w:tcPr>
            <w:tcW w:w="1525" w:type="dxa"/>
          </w:tcPr>
          <w:p w14:paraId="34E1D195" w14:textId="74150603" w:rsidR="006D7B12" w:rsidRPr="00857DE2" w:rsidRDefault="00123C9F">
            <w:pPr>
              <w:spacing w:after="160" w:line="259" w:lineRule="auto"/>
              <w:rPr>
                <w:rFonts w:ascii="Ebrima" w:hAnsi="Ebrima" w:cs="Calibri"/>
                <w:bCs/>
                <w:color w:val="auto"/>
              </w:rPr>
            </w:pPr>
            <w:r w:rsidRPr="00857DE2">
              <w:rPr>
                <w:rFonts w:ascii="Ebrima" w:hAnsi="Ebrima" w:cs="Calibri"/>
                <w:bCs/>
                <w:color w:val="auto"/>
              </w:rPr>
              <w:t>30/04/2026</w:t>
            </w:r>
          </w:p>
        </w:tc>
        <w:tc>
          <w:tcPr>
            <w:tcW w:w="2395" w:type="dxa"/>
          </w:tcPr>
          <w:p w14:paraId="56321D11" w14:textId="3E1FA834" w:rsidR="006D7B12" w:rsidRPr="00857DE2" w:rsidRDefault="00123C9F">
            <w:pPr>
              <w:spacing w:after="160" w:line="259" w:lineRule="auto"/>
              <w:rPr>
                <w:rFonts w:ascii="Ebrima" w:hAnsi="Ebrima" w:cs="Calibri"/>
                <w:bCs/>
                <w:color w:val="auto"/>
              </w:rPr>
            </w:pPr>
            <w:r w:rsidRPr="00857DE2">
              <w:rPr>
                <w:rFonts w:ascii="Ebrima" w:hAnsi="Ebrima" w:cs="Calibri"/>
                <w:bCs/>
                <w:color w:val="auto"/>
              </w:rPr>
              <w:t>DPOC</w:t>
            </w:r>
          </w:p>
        </w:tc>
        <w:tc>
          <w:tcPr>
            <w:tcW w:w="2601" w:type="dxa"/>
          </w:tcPr>
          <w:p w14:paraId="5B91EA25" w14:textId="77777777" w:rsidR="006D7B12" w:rsidRPr="00857DE2" w:rsidRDefault="006D7B12">
            <w:pPr>
              <w:spacing w:after="160" w:line="259" w:lineRule="auto"/>
              <w:rPr>
                <w:rFonts w:ascii="Ebrima" w:hAnsi="Ebrima" w:cs="Calibri"/>
                <w:bCs/>
                <w:color w:val="auto"/>
              </w:rPr>
            </w:pPr>
          </w:p>
        </w:tc>
      </w:tr>
      <w:tr w:rsidR="006D7B12" w:rsidRPr="00857DE2" w14:paraId="593CF083" w14:textId="77777777">
        <w:tc>
          <w:tcPr>
            <w:tcW w:w="620" w:type="dxa"/>
          </w:tcPr>
          <w:p w14:paraId="60FA481F" w14:textId="77777777" w:rsidR="006D7B12" w:rsidRPr="00857DE2" w:rsidRDefault="006D7B12">
            <w:pPr>
              <w:spacing w:after="160" w:line="259" w:lineRule="auto"/>
              <w:rPr>
                <w:rFonts w:ascii="Ebrima" w:hAnsi="Ebrima" w:cs="Calibri"/>
                <w:bCs/>
                <w:color w:val="auto"/>
              </w:rPr>
            </w:pPr>
          </w:p>
        </w:tc>
        <w:tc>
          <w:tcPr>
            <w:tcW w:w="3457" w:type="dxa"/>
          </w:tcPr>
          <w:p w14:paraId="7CADA97F" w14:textId="77777777" w:rsidR="006D7B12" w:rsidRPr="00857DE2" w:rsidRDefault="006D7B12">
            <w:pPr>
              <w:spacing w:after="160" w:line="259" w:lineRule="auto"/>
              <w:rPr>
                <w:rFonts w:ascii="Ebrima" w:hAnsi="Ebrima" w:cs="Calibri"/>
                <w:bCs/>
                <w:color w:val="auto"/>
              </w:rPr>
            </w:pPr>
          </w:p>
        </w:tc>
        <w:tc>
          <w:tcPr>
            <w:tcW w:w="1525" w:type="dxa"/>
          </w:tcPr>
          <w:p w14:paraId="2D4C5DFB" w14:textId="77777777" w:rsidR="006D7B12" w:rsidRPr="00857DE2" w:rsidRDefault="006D7B12">
            <w:pPr>
              <w:spacing w:after="160" w:line="259" w:lineRule="auto"/>
              <w:rPr>
                <w:rFonts w:ascii="Ebrima" w:hAnsi="Ebrima" w:cs="Calibri"/>
                <w:bCs/>
                <w:color w:val="FF0000"/>
              </w:rPr>
            </w:pPr>
          </w:p>
        </w:tc>
        <w:tc>
          <w:tcPr>
            <w:tcW w:w="2395" w:type="dxa"/>
          </w:tcPr>
          <w:p w14:paraId="65BE2EF0" w14:textId="77777777" w:rsidR="006D7B12" w:rsidRPr="00857DE2" w:rsidRDefault="006D7B12">
            <w:pPr>
              <w:spacing w:after="160" w:line="259" w:lineRule="auto"/>
              <w:rPr>
                <w:rFonts w:ascii="Ebrima" w:hAnsi="Ebrima" w:cs="Calibri"/>
                <w:bCs/>
                <w:color w:val="FF0000"/>
              </w:rPr>
            </w:pPr>
          </w:p>
        </w:tc>
        <w:tc>
          <w:tcPr>
            <w:tcW w:w="2601" w:type="dxa"/>
          </w:tcPr>
          <w:p w14:paraId="4C1B9556" w14:textId="77777777" w:rsidR="006D7B12" w:rsidRPr="00857DE2" w:rsidRDefault="006D7B12">
            <w:pPr>
              <w:spacing w:after="160" w:line="259" w:lineRule="auto"/>
              <w:rPr>
                <w:rFonts w:ascii="Ebrima" w:hAnsi="Ebrima" w:cs="Calibri"/>
                <w:bCs/>
                <w:color w:val="808080"/>
              </w:rPr>
            </w:pPr>
          </w:p>
        </w:tc>
      </w:tr>
    </w:tbl>
    <w:p w14:paraId="11E3BD7D" w14:textId="77777777" w:rsidR="006D7B12" w:rsidRPr="00857DE2" w:rsidRDefault="006D7B12" w:rsidP="006D7B12">
      <w:pPr>
        <w:pStyle w:val="TitleClause"/>
        <w:numPr>
          <w:ilvl w:val="0"/>
          <w:numId w:val="0"/>
        </w:numPr>
        <w:jc w:val="left"/>
        <w:rPr>
          <w:rFonts w:ascii="Ebrima" w:hAnsi="Ebrima"/>
          <w:szCs w:val="22"/>
        </w:rPr>
      </w:pPr>
    </w:p>
    <w:p w14:paraId="032F901E" w14:textId="68E92D77" w:rsidR="006D7B12" w:rsidRPr="00857DE2" w:rsidRDefault="006D7B12" w:rsidP="00CB491E">
      <w:pPr>
        <w:pStyle w:val="Untitledsubclause1"/>
        <w:numPr>
          <w:ilvl w:val="0"/>
          <w:numId w:val="0"/>
        </w:numPr>
        <w:rPr>
          <w:rFonts w:ascii="Ebrima" w:hAnsi="Ebrima"/>
        </w:rPr>
      </w:pPr>
    </w:p>
    <w:sectPr w:rsidR="006D7B12" w:rsidRPr="00857DE2" w:rsidSect="00E53C7A">
      <w:headerReference w:type="even" r:id="rId22"/>
      <w:headerReference w:type="default" r:id="rId23"/>
      <w:footerReference w:type="even" r:id="rId24"/>
      <w:footerReference w:type="default" r:id="rId25"/>
      <w:headerReference w:type="first" r:id="rId26"/>
      <w:footerReference w:type="first" r:id="rId27"/>
      <w:pgSz w:w="11906" w:h="16838"/>
      <w:pgMar w:top="720" w:right="720" w:bottom="720" w:left="720" w:header="360" w:footer="277" w:gutter="0"/>
      <w:pgNumType w:start="1"/>
      <w:cols w:space="720"/>
      <w:docGrid w:linePitch="299"/>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3" w:author="David Bishop" w:date="2026-04-30T13:23:00Z" w:initials="DB">
    <w:p w14:paraId="14B0D481" w14:textId="77777777" w:rsidR="00E26C53" w:rsidRDefault="000C5972" w:rsidP="00E26C53">
      <w:pPr>
        <w:pStyle w:val="CommentText"/>
      </w:pPr>
      <w:r>
        <w:rPr>
          <w:rStyle w:val="CommentReference"/>
        </w:rPr>
        <w:annotationRef/>
      </w:r>
      <w:r w:rsidR="00E26C53">
        <w:t>As per 10.1 and 11.1 decide if this is to be included as Appendix 1 of this privacy notice, or if you are going to refer to another location or document.</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14B0D481"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51F54A57" w16cex:dateUtc="2026-04-30T12:23: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14B0D481" w16cid:durableId="51F54A57"/>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CC3DFA6" w14:textId="77777777" w:rsidR="00D26765" w:rsidRDefault="00D26765" w:rsidP="001C1771">
      <w:pPr>
        <w:spacing w:after="0" w:line="240" w:lineRule="auto"/>
      </w:pPr>
      <w:r>
        <w:separator/>
      </w:r>
    </w:p>
  </w:endnote>
  <w:endnote w:type="continuationSeparator" w:id="0">
    <w:p w14:paraId="5390C8F5" w14:textId="77777777" w:rsidR="00D26765" w:rsidRDefault="00D26765" w:rsidP="001C1771">
      <w:pPr>
        <w:spacing w:after="0" w:line="240" w:lineRule="auto"/>
      </w:pPr>
      <w:r>
        <w:continuationSeparator/>
      </w:r>
    </w:p>
  </w:endnote>
  <w:endnote w:type="continuationNotice" w:id="1">
    <w:p w14:paraId="11E8F0DD" w14:textId="77777777" w:rsidR="00D26765" w:rsidRDefault="00D2676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0002EFF" w:usb1="C0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Montserrat">
    <w:charset w:val="00"/>
    <w:family w:val="auto"/>
    <w:pitch w:val="variable"/>
    <w:sig w:usb0="2000020F" w:usb1="00000003" w:usb2="00000000" w:usb3="00000000" w:csb0="00000197" w:csb1="00000000"/>
  </w:font>
  <w:font w:name="Ebrima">
    <w:panose1 w:val="02000000000000000000"/>
    <w:charset w:val="00"/>
    <w:family w:val="auto"/>
    <w:pitch w:val="variable"/>
    <w:sig w:usb0="A000005F" w:usb1="02000041" w:usb2="00000800" w:usb3="00000000" w:csb0="00000093"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3238C5" w14:textId="77777777" w:rsidR="006765BE" w:rsidRDefault="006765BE">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6"/>
        <w:szCs w:val="16"/>
      </w:rPr>
      <w:id w:val="-322042557"/>
      <w:docPartObj>
        <w:docPartGallery w:val="Page Numbers (Bottom of Page)"/>
        <w:docPartUnique/>
      </w:docPartObj>
    </w:sdtPr>
    <w:sdtContent>
      <w:sdt>
        <w:sdtPr>
          <w:rPr>
            <w:sz w:val="16"/>
            <w:szCs w:val="16"/>
          </w:rPr>
          <w:id w:val="-1669238322"/>
          <w:docPartObj>
            <w:docPartGallery w:val="Page Numbers (Top of Page)"/>
            <w:docPartUnique/>
          </w:docPartObj>
        </w:sdtPr>
        <w:sdtContent>
          <w:p w14:paraId="6C45BBF5" w14:textId="3A71A994" w:rsidR="00A37328" w:rsidRPr="00290F0A" w:rsidRDefault="00A37328" w:rsidP="00A37328">
            <w:pPr>
              <w:tabs>
                <w:tab w:val="center" w:pos="4513"/>
                <w:tab w:val="left" w:pos="7110"/>
                <w:tab w:val="right" w:pos="9026"/>
              </w:tabs>
              <w:rPr>
                <w:rFonts w:asciiTheme="minorHAnsi" w:hAnsiTheme="minorHAnsi" w:cstheme="minorBidi"/>
                <w:sz w:val="16"/>
                <w:szCs w:val="16"/>
              </w:rPr>
            </w:pPr>
            <w:r>
              <w:rPr>
                <w:rFonts w:asciiTheme="minorHAnsi" w:hAnsiTheme="minorHAnsi" w:cstheme="minorBidi"/>
                <w:sz w:val="16"/>
                <w:szCs w:val="16"/>
              </w:rPr>
              <w:t xml:space="preserve">SC-DP-9 </w:t>
            </w:r>
            <w:r w:rsidRPr="00290F0A">
              <w:rPr>
                <w:rFonts w:asciiTheme="minorHAnsi" w:hAnsiTheme="minorHAnsi" w:cstheme="minorBidi"/>
                <w:sz w:val="16"/>
                <w:szCs w:val="16"/>
              </w:rPr>
              <w:t>v</w:t>
            </w:r>
            <w:r>
              <w:rPr>
                <w:rFonts w:asciiTheme="minorHAnsi" w:hAnsiTheme="minorHAnsi" w:cstheme="minorBidi"/>
                <w:sz w:val="16"/>
                <w:szCs w:val="16"/>
              </w:rPr>
              <w:t xml:space="preserve">1 </w:t>
            </w:r>
            <w:r w:rsidRPr="00290F0A">
              <w:rPr>
                <w:rFonts w:asciiTheme="minorHAnsi" w:hAnsiTheme="minorHAnsi" w:cstheme="minorBidi"/>
                <w:sz w:val="16"/>
                <w:szCs w:val="16"/>
              </w:rPr>
              <w:t xml:space="preserve"> </w:t>
            </w:r>
            <w:r>
              <w:rPr>
                <w:rFonts w:asciiTheme="minorHAnsi" w:hAnsiTheme="minorHAnsi" w:cstheme="minorBidi"/>
                <w:sz w:val="16"/>
                <w:szCs w:val="16"/>
              </w:rPr>
              <w:t>Issue date</w:t>
            </w:r>
            <w:r w:rsidRPr="00290F0A">
              <w:rPr>
                <w:rFonts w:asciiTheme="minorHAnsi" w:hAnsiTheme="minorHAnsi" w:cstheme="minorBidi"/>
                <w:sz w:val="16"/>
                <w:szCs w:val="16"/>
              </w:rPr>
              <w:t xml:space="preserve"> </w:t>
            </w:r>
            <w:r>
              <w:rPr>
                <w:rFonts w:asciiTheme="minorHAnsi" w:hAnsiTheme="minorHAnsi" w:cstheme="minorBidi"/>
                <w:sz w:val="16"/>
                <w:szCs w:val="16"/>
              </w:rPr>
              <w:t>:</w:t>
            </w:r>
            <w:r w:rsidRPr="00290F0A">
              <w:rPr>
                <w:rFonts w:asciiTheme="minorHAnsi" w:hAnsiTheme="minorHAnsi" w:cstheme="minorBidi"/>
                <w:sz w:val="16"/>
                <w:szCs w:val="16"/>
              </w:rPr>
              <w:t xml:space="preserve"> </w:t>
            </w:r>
            <w:r>
              <w:rPr>
                <w:rFonts w:asciiTheme="minorHAnsi" w:hAnsiTheme="minorHAnsi" w:cstheme="minorBidi"/>
                <w:sz w:val="16"/>
                <w:szCs w:val="16"/>
              </w:rPr>
              <w:t>5</w:t>
            </w:r>
            <w:r w:rsidRPr="00290F0A">
              <w:rPr>
                <w:rFonts w:asciiTheme="minorHAnsi" w:hAnsiTheme="minorHAnsi" w:cstheme="minorBidi"/>
                <w:sz w:val="16"/>
                <w:szCs w:val="16"/>
              </w:rPr>
              <w:t>/202</w:t>
            </w:r>
            <w:r>
              <w:rPr>
                <w:rFonts w:asciiTheme="minorHAnsi" w:hAnsiTheme="minorHAnsi" w:cstheme="minorBidi"/>
                <w:sz w:val="16"/>
                <w:szCs w:val="16"/>
              </w:rPr>
              <w:t>6</w:t>
            </w:r>
            <w:r w:rsidRPr="00290F0A">
              <w:rPr>
                <w:rFonts w:asciiTheme="minorHAnsi" w:hAnsiTheme="minorHAnsi" w:cstheme="minorBidi"/>
                <w:sz w:val="16"/>
                <w:szCs w:val="16"/>
              </w:rPr>
              <w:t xml:space="preserve">                                                                                                                             </w:t>
            </w:r>
            <w:r>
              <w:rPr>
                <w:rFonts w:asciiTheme="minorHAnsi" w:hAnsiTheme="minorHAnsi" w:cstheme="minorBidi"/>
                <w:sz w:val="16"/>
                <w:szCs w:val="16"/>
              </w:rPr>
              <w:t xml:space="preserve">                                       Review date:</w:t>
            </w:r>
            <w:r w:rsidRPr="00290F0A">
              <w:rPr>
                <w:rFonts w:asciiTheme="minorHAnsi" w:hAnsiTheme="minorHAnsi" w:cstheme="minorBidi"/>
                <w:sz w:val="16"/>
                <w:szCs w:val="16"/>
              </w:rPr>
              <w:t xml:space="preserve">        </w:t>
            </w:r>
            <w:r>
              <w:rPr>
                <w:rFonts w:asciiTheme="minorHAnsi" w:hAnsiTheme="minorHAnsi" w:cstheme="minorBidi"/>
                <w:sz w:val="16"/>
                <w:szCs w:val="16"/>
              </w:rPr>
              <w:t>5</w:t>
            </w:r>
            <w:r w:rsidRPr="00290F0A">
              <w:rPr>
                <w:rFonts w:asciiTheme="minorHAnsi" w:hAnsiTheme="minorHAnsi" w:cstheme="minorBidi"/>
                <w:sz w:val="16"/>
                <w:szCs w:val="16"/>
              </w:rPr>
              <w:t>/202</w:t>
            </w:r>
            <w:r>
              <w:rPr>
                <w:rFonts w:asciiTheme="minorHAnsi" w:hAnsiTheme="minorHAnsi" w:cstheme="minorBidi"/>
                <w:sz w:val="16"/>
                <w:szCs w:val="16"/>
              </w:rPr>
              <w:t>8</w:t>
            </w:r>
          </w:p>
          <w:p w14:paraId="4A48938C" w14:textId="6A18BCCD" w:rsidR="00A37328" w:rsidRPr="00290F0A" w:rsidRDefault="00A37328" w:rsidP="00A37328">
            <w:pPr>
              <w:tabs>
                <w:tab w:val="left" w:pos="195"/>
                <w:tab w:val="center" w:pos="4513"/>
                <w:tab w:val="right" w:pos="9026"/>
              </w:tabs>
              <w:jc w:val="center"/>
              <w:rPr>
                <w:sz w:val="16"/>
                <w:szCs w:val="16"/>
              </w:rPr>
            </w:pPr>
            <w:r w:rsidRPr="00290F0A">
              <w:rPr>
                <w:rFonts w:asciiTheme="minorHAnsi" w:hAnsiTheme="minorHAnsi" w:cstheme="minorHAnsi"/>
                <w:sz w:val="16"/>
                <w:szCs w:val="16"/>
              </w:rPr>
              <w:t xml:space="preserve">Page </w:t>
            </w:r>
            <w:r w:rsidRPr="00290F0A">
              <w:rPr>
                <w:rFonts w:asciiTheme="minorHAnsi" w:hAnsiTheme="minorHAnsi" w:cstheme="minorHAnsi"/>
                <w:bCs/>
                <w:sz w:val="16"/>
                <w:szCs w:val="16"/>
              </w:rPr>
              <w:fldChar w:fldCharType="begin"/>
            </w:r>
            <w:r w:rsidRPr="00290F0A">
              <w:rPr>
                <w:rFonts w:asciiTheme="minorHAnsi" w:hAnsiTheme="minorHAnsi" w:cstheme="minorHAnsi"/>
                <w:bCs/>
                <w:sz w:val="16"/>
                <w:szCs w:val="16"/>
              </w:rPr>
              <w:instrText xml:space="preserve"> PAGE </w:instrText>
            </w:r>
            <w:r w:rsidRPr="00290F0A">
              <w:rPr>
                <w:rFonts w:asciiTheme="minorHAnsi" w:hAnsiTheme="minorHAnsi" w:cstheme="minorHAnsi"/>
                <w:bCs/>
                <w:sz w:val="16"/>
                <w:szCs w:val="16"/>
              </w:rPr>
              <w:fldChar w:fldCharType="separate"/>
            </w:r>
            <w:r>
              <w:rPr>
                <w:rFonts w:cstheme="minorHAnsi"/>
                <w:bCs/>
                <w:sz w:val="16"/>
                <w:szCs w:val="16"/>
              </w:rPr>
              <w:t>1</w:t>
            </w:r>
            <w:r w:rsidRPr="00290F0A">
              <w:rPr>
                <w:rFonts w:asciiTheme="minorHAnsi" w:hAnsiTheme="minorHAnsi" w:cstheme="minorHAnsi"/>
                <w:bCs/>
                <w:sz w:val="16"/>
                <w:szCs w:val="16"/>
              </w:rPr>
              <w:fldChar w:fldCharType="end"/>
            </w:r>
            <w:r w:rsidRPr="00290F0A">
              <w:rPr>
                <w:rFonts w:asciiTheme="minorHAnsi" w:hAnsiTheme="minorHAnsi" w:cstheme="minorHAnsi"/>
                <w:sz w:val="16"/>
                <w:szCs w:val="16"/>
              </w:rPr>
              <w:t xml:space="preserve"> of </w:t>
            </w:r>
            <w:r w:rsidRPr="00290F0A">
              <w:rPr>
                <w:rFonts w:asciiTheme="minorHAnsi" w:hAnsiTheme="minorHAnsi" w:cstheme="minorHAnsi"/>
                <w:bCs/>
                <w:sz w:val="16"/>
                <w:szCs w:val="16"/>
              </w:rPr>
              <w:fldChar w:fldCharType="begin"/>
            </w:r>
            <w:r w:rsidRPr="00290F0A">
              <w:rPr>
                <w:rFonts w:asciiTheme="minorHAnsi" w:hAnsiTheme="minorHAnsi" w:cstheme="minorHAnsi"/>
                <w:bCs/>
                <w:sz w:val="16"/>
                <w:szCs w:val="16"/>
              </w:rPr>
              <w:instrText xml:space="preserve"> SECTIONPAGES  \* Arabic  \* MERGEFORMAT </w:instrText>
            </w:r>
            <w:r w:rsidRPr="00290F0A">
              <w:rPr>
                <w:rFonts w:asciiTheme="minorHAnsi" w:hAnsiTheme="minorHAnsi" w:cstheme="minorHAnsi"/>
                <w:bCs/>
                <w:sz w:val="16"/>
                <w:szCs w:val="16"/>
              </w:rPr>
              <w:fldChar w:fldCharType="separate"/>
            </w:r>
            <w:r w:rsidR="00756475">
              <w:rPr>
                <w:rFonts w:asciiTheme="minorHAnsi" w:hAnsiTheme="minorHAnsi" w:cstheme="minorHAnsi"/>
                <w:bCs/>
                <w:noProof/>
                <w:sz w:val="16"/>
                <w:szCs w:val="16"/>
              </w:rPr>
              <w:t>13</w:t>
            </w:r>
            <w:r w:rsidRPr="00290F0A">
              <w:rPr>
                <w:rFonts w:asciiTheme="minorHAnsi" w:hAnsiTheme="minorHAnsi" w:cstheme="minorHAnsi"/>
                <w:bCs/>
                <w:sz w:val="16"/>
                <w:szCs w:val="16"/>
              </w:rPr>
              <w:fldChar w:fldCharType="end"/>
            </w:r>
          </w:p>
        </w:sdtContent>
      </w:sdt>
    </w:sdtContent>
  </w:sdt>
  <w:p w14:paraId="05D8F5B9" w14:textId="6B8C4CD9" w:rsidR="001C1771" w:rsidRPr="00153EF1" w:rsidRDefault="001C1771" w:rsidP="00AB0CF0">
    <w:pPr>
      <w:pStyle w:val="Footer"/>
      <w:tabs>
        <w:tab w:val="clear" w:pos="8306"/>
        <w:tab w:val="left" w:pos="9356"/>
      </w:tabs>
      <w:rPr>
        <w:rFonts w:ascii="Calibri" w:hAnsi="Calibri" w:cs="Calibri"/>
        <w:color w:val="auto"/>
        <w:sz w:val="20"/>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Borders>
        <w:top w:val="single" w:sz="4" w:space="0" w:color="33CCCC"/>
        <w:left w:val="single" w:sz="4" w:space="0" w:color="33CCCC"/>
        <w:bottom w:val="single" w:sz="4" w:space="0" w:color="33CCCC"/>
        <w:right w:val="single" w:sz="4" w:space="0" w:color="33CCCC"/>
        <w:insideH w:val="single" w:sz="4" w:space="0" w:color="33CCCC"/>
        <w:insideV w:val="single" w:sz="4" w:space="0" w:color="33CCCC"/>
      </w:tblBorders>
      <w:tblLook w:val="04A0" w:firstRow="1" w:lastRow="0" w:firstColumn="1" w:lastColumn="0" w:noHBand="0" w:noVBand="1"/>
    </w:tblPr>
    <w:tblGrid>
      <w:gridCol w:w="10456"/>
    </w:tblGrid>
    <w:tr w:rsidR="004F6514" w:rsidRPr="0080401D" w14:paraId="1A3ADCA6" w14:textId="77777777" w:rsidTr="00A860A5">
      <w:tc>
        <w:tcPr>
          <w:tcW w:w="10682" w:type="dxa"/>
          <w:tcBorders>
            <w:top w:val="single" w:sz="4" w:space="0" w:color="ED7D31"/>
            <w:left w:val="single" w:sz="4" w:space="0" w:color="ED7D31"/>
            <w:bottom w:val="single" w:sz="4" w:space="0" w:color="ED7D31"/>
            <w:right w:val="single" w:sz="4" w:space="0" w:color="ED7D31"/>
          </w:tcBorders>
          <w:shd w:val="clear" w:color="auto" w:fill="ED7D31"/>
        </w:tcPr>
        <w:p w14:paraId="047BBE29" w14:textId="77777777" w:rsidR="004F6514" w:rsidRPr="00AB0CF0" w:rsidRDefault="004F6514" w:rsidP="004F6514">
          <w:pPr>
            <w:pStyle w:val="Footer"/>
            <w:spacing w:after="0" w:line="240" w:lineRule="auto"/>
            <w:jc w:val="center"/>
            <w:rPr>
              <w:rFonts w:ascii="Calibri" w:hAnsi="Calibri" w:cs="Calibri"/>
              <w:b/>
              <w:bCs/>
              <w:color w:val="FFFFFF"/>
              <w:sz w:val="20"/>
            </w:rPr>
          </w:pPr>
          <w:r w:rsidRPr="00AB0CF0">
            <w:rPr>
              <w:rFonts w:ascii="Calibri" w:hAnsi="Calibri" w:cs="Calibri"/>
              <w:b/>
              <w:bCs/>
              <w:color w:val="FFFFFF"/>
              <w:sz w:val="20"/>
            </w:rPr>
            <w:t xml:space="preserve">CLASSIFICATION </w:t>
          </w:r>
          <w:r w:rsidR="00AB0CF0">
            <w:rPr>
              <w:rFonts w:ascii="Calibri" w:hAnsi="Calibri" w:cs="Calibri"/>
              <w:b/>
              <w:bCs/>
              <w:color w:val="FFFFFF"/>
              <w:sz w:val="20"/>
            </w:rPr>
            <w:t>–</w:t>
          </w:r>
          <w:r w:rsidRPr="00AB0CF0">
            <w:rPr>
              <w:rFonts w:ascii="Calibri" w:hAnsi="Calibri" w:cs="Calibri"/>
              <w:b/>
              <w:bCs/>
              <w:color w:val="FFFFFF"/>
              <w:sz w:val="20"/>
            </w:rPr>
            <w:t xml:space="preserve"> </w:t>
          </w:r>
          <w:r w:rsidR="00C07BE3">
            <w:rPr>
              <w:rFonts w:ascii="Calibri" w:hAnsi="Calibri" w:cs="Calibri"/>
              <w:b/>
              <w:bCs/>
              <w:color w:val="FFFFFF"/>
              <w:sz w:val="20"/>
            </w:rPr>
            <w:t>INTERNAL</w:t>
          </w:r>
        </w:p>
      </w:tc>
    </w:tr>
  </w:tbl>
  <w:p w14:paraId="5F2F9728" w14:textId="58843B1B" w:rsidR="004F6514" w:rsidRPr="00153EF1" w:rsidRDefault="004F6514" w:rsidP="00AB0CF0">
    <w:pPr>
      <w:pStyle w:val="Footer"/>
      <w:tabs>
        <w:tab w:val="clear" w:pos="8306"/>
        <w:tab w:val="right" w:pos="10466"/>
      </w:tabs>
      <w:rPr>
        <w:rFonts w:ascii="Calibri" w:hAnsi="Calibri" w:cs="Calibri"/>
        <w:color w:val="auto"/>
        <w:sz w:val="20"/>
      </w:rPr>
    </w:pPr>
    <w:r w:rsidRPr="00153EF1">
      <w:rPr>
        <w:rFonts w:ascii="Calibri" w:hAnsi="Calibri" w:cs="Calibri"/>
        <w:color w:val="auto"/>
        <w:sz w:val="20"/>
      </w:rPr>
      <w:t>2.</w:t>
    </w:r>
    <w:r w:rsidR="00B62CC9">
      <w:rPr>
        <w:rFonts w:ascii="Calibri" w:hAnsi="Calibri" w:cs="Calibri"/>
        <w:color w:val="auto"/>
        <w:sz w:val="20"/>
      </w:rPr>
      <w:t>9</w:t>
    </w:r>
    <w:r w:rsidRPr="00153EF1">
      <w:rPr>
        <w:rFonts w:ascii="Calibri" w:hAnsi="Calibri" w:cs="Calibri"/>
        <w:color w:val="auto"/>
        <w:sz w:val="20"/>
      </w:rPr>
      <w:t xml:space="preserve"> </w:t>
    </w:r>
    <w:r w:rsidR="00B62CC9">
      <w:rPr>
        <w:rFonts w:ascii="Calibri" w:hAnsi="Calibri" w:cs="Calibri"/>
        <w:color w:val="auto"/>
        <w:sz w:val="20"/>
      </w:rPr>
      <w:t>Employee Privacy</w:t>
    </w:r>
    <w:r w:rsidRPr="00153EF1">
      <w:rPr>
        <w:rFonts w:ascii="Calibri" w:hAnsi="Calibri" w:cs="Calibri"/>
        <w:color w:val="auto"/>
        <w:sz w:val="20"/>
      </w:rPr>
      <w:t xml:space="preserve"> </w:t>
    </w:r>
    <w:r w:rsidR="002A2EE3">
      <w:rPr>
        <w:rFonts w:ascii="Calibri" w:hAnsi="Calibri" w:cs="Calibri"/>
        <w:color w:val="auto"/>
        <w:sz w:val="20"/>
      </w:rPr>
      <w:t>Notice</w:t>
    </w:r>
    <w:r w:rsidRPr="00153EF1">
      <w:rPr>
        <w:rFonts w:ascii="Calibri" w:hAnsi="Calibri" w:cs="Calibri"/>
        <w:color w:val="auto"/>
        <w:sz w:val="20"/>
      </w:rPr>
      <w:t xml:space="preserve"> v1.</w:t>
    </w:r>
    <w:r w:rsidR="00B459C7">
      <w:rPr>
        <w:rFonts w:ascii="Calibri" w:hAnsi="Calibri" w:cs="Calibri"/>
        <w:color w:val="auto"/>
        <w:sz w:val="20"/>
      </w:rPr>
      <w:t>1</w:t>
    </w:r>
    <w:r w:rsidRPr="00153EF1">
      <w:rPr>
        <w:rFonts w:ascii="Calibri" w:hAnsi="Calibri" w:cs="Calibri"/>
        <w:color w:val="auto"/>
        <w:sz w:val="20"/>
      </w:rPr>
      <w:tab/>
      <w:t xml:space="preserve">                                                  </w:t>
    </w:r>
    <w:r w:rsidR="00AB0CF0" w:rsidRPr="00153EF1">
      <w:rPr>
        <w:rFonts w:ascii="Calibri" w:hAnsi="Calibri" w:cs="Calibri"/>
        <w:color w:val="auto"/>
        <w:sz w:val="20"/>
      </w:rPr>
      <w:tab/>
    </w:r>
    <w:r w:rsidRPr="00153EF1">
      <w:rPr>
        <w:rFonts w:ascii="Calibri" w:hAnsi="Calibri" w:cs="Calibri"/>
        <w:color w:val="auto"/>
        <w:sz w:val="20"/>
      </w:rPr>
      <w:t xml:space="preserve">Page </w:t>
    </w:r>
    <w:r w:rsidRPr="00153EF1">
      <w:rPr>
        <w:rFonts w:ascii="Calibri" w:hAnsi="Calibri" w:cs="Calibri"/>
        <w:b/>
        <w:bCs/>
        <w:color w:val="auto"/>
        <w:sz w:val="20"/>
      </w:rPr>
      <w:fldChar w:fldCharType="begin"/>
    </w:r>
    <w:r w:rsidRPr="00153EF1">
      <w:rPr>
        <w:rFonts w:ascii="Calibri" w:hAnsi="Calibri" w:cs="Calibri"/>
        <w:b/>
        <w:bCs/>
        <w:color w:val="auto"/>
        <w:sz w:val="20"/>
      </w:rPr>
      <w:instrText xml:space="preserve"> PAGE </w:instrText>
    </w:r>
    <w:r w:rsidRPr="00153EF1">
      <w:rPr>
        <w:rFonts w:ascii="Calibri" w:hAnsi="Calibri" w:cs="Calibri"/>
        <w:b/>
        <w:bCs/>
        <w:color w:val="auto"/>
        <w:sz w:val="20"/>
      </w:rPr>
      <w:fldChar w:fldCharType="separate"/>
    </w:r>
    <w:r w:rsidRPr="00153EF1">
      <w:rPr>
        <w:rFonts w:ascii="Calibri" w:hAnsi="Calibri" w:cs="Calibri"/>
        <w:b/>
        <w:bCs/>
        <w:color w:val="auto"/>
        <w:sz w:val="20"/>
      </w:rPr>
      <w:t>2</w:t>
    </w:r>
    <w:r w:rsidRPr="00153EF1">
      <w:rPr>
        <w:rFonts w:ascii="Calibri" w:hAnsi="Calibri" w:cs="Calibri"/>
        <w:b/>
        <w:bCs/>
        <w:color w:val="auto"/>
        <w:sz w:val="20"/>
      </w:rPr>
      <w:fldChar w:fldCharType="end"/>
    </w:r>
    <w:r w:rsidRPr="00153EF1">
      <w:rPr>
        <w:rFonts w:ascii="Calibri" w:hAnsi="Calibri" w:cs="Calibri"/>
        <w:color w:val="auto"/>
        <w:sz w:val="20"/>
      </w:rPr>
      <w:t xml:space="preserve"> of </w:t>
    </w:r>
    <w:r w:rsidRPr="00153EF1">
      <w:rPr>
        <w:rFonts w:ascii="Calibri" w:hAnsi="Calibri" w:cs="Calibri"/>
        <w:b/>
        <w:bCs/>
        <w:color w:val="auto"/>
        <w:sz w:val="20"/>
      </w:rPr>
      <w:fldChar w:fldCharType="begin"/>
    </w:r>
    <w:r w:rsidRPr="00153EF1">
      <w:rPr>
        <w:rFonts w:ascii="Calibri" w:hAnsi="Calibri" w:cs="Calibri"/>
        <w:b/>
        <w:bCs/>
        <w:color w:val="auto"/>
        <w:sz w:val="20"/>
      </w:rPr>
      <w:instrText xml:space="preserve"> NUMPAGES  </w:instrText>
    </w:r>
    <w:r w:rsidRPr="00153EF1">
      <w:rPr>
        <w:rFonts w:ascii="Calibri" w:hAnsi="Calibri" w:cs="Calibri"/>
        <w:b/>
        <w:bCs/>
        <w:color w:val="auto"/>
        <w:sz w:val="20"/>
      </w:rPr>
      <w:fldChar w:fldCharType="separate"/>
    </w:r>
    <w:r w:rsidRPr="00153EF1">
      <w:rPr>
        <w:rFonts w:ascii="Calibri" w:hAnsi="Calibri" w:cs="Calibri"/>
        <w:b/>
        <w:bCs/>
        <w:color w:val="auto"/>
        <w:sz w:val="20"/>
      </w:rPr>
      <w:t>11</w:t>
    </w:r>
    <w:r w:rsidRPr="00153EF1">
      <w:rPr>
        <w:rFonts w:ascii="Calibri" w:hAnsi="Calibri" w:cs="Calibri"/>
        <w:b/>
        <w:bCs/>
        <w:color w:val="auto"/>
        <w:sz w:val="20"/>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87BF2E9" w14:textId="77777777" w:rsidR="00D26765" w:rsidRDefault="00D26765" w:rsidP="001C1771">
      <w:pPr>
        <w:spacing w:after="0" w:line="240" w:lineRule="auto"/>
      </w:pPr>
      <w:r>
        <w:separator/>
      </w:r>
    </w:p>
  </w:footnote>
  <w:footnote w:type="continuationSeparator" w:id="0">
    <w:p w14:paraId="09E32FDD" w14:textId="77777777" w:rsidR="00D26765" w:rsidRDefault="00D26765" w:rsidP="001C1771">
      <w:pPr>
        <w:spacing w:after="0" w:line="240" w:lineRule="auto"/>
      </w:pPr>
      <w:r>
        <w:continuationSeparator/>
      </w:r>
    </w:p>
  </w:footnote>
  <w:footnote w:type="continuationNotice" w:id="1">
    <w:p w14:paraId="55412603" w14:textId="77777777" w:rsidR="00D26765" w:rsidRDefault="00D26765">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2A636E" w14:textId="77777777" w:rsidR="006765BE" w:rsidRDefault="006765BE">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CF0D05" w14:textId="33B2BE5C" w:rsidR="008B7077" w:rsidRPr="00A37328" w:rsidRDefault="00A37328" w:rsidP="008B7077">
    <w:pPr>
      <w:pStyle w:val="Header"/>
      <w:tabs>
        <w:tab w:val="clear" w:pos="9026"/>
        <w:tab w:val="right" w:pos="10440"/>
      </w:tabs>
      <w:jc w:val="center"/>
    </w:pPr>
    <w:r>
      <w:rPr>
        <w:noProof/>
      </w:rPr>
      <w:drawing>
        <wp:anchor distT="0" distB="0" distL="114300" distR="114300" simplePos="0" relativeHeight="251659264" behindDoc="0" locked="0" layoutInCell="1" allowOverlap="1" wp14:anchorId="20ACDCE8" wp14:editId="408E25A6">
          <wp:simplePos x="0" y="0"/>
          <wp:positionH relativeFrom="column">
            <wp:posOffset>5577840</wp:posOffset>
          </wp:positionH>
          <wp:positionV relativeFrom="paragraph">
            <wp:posOffset>-6096</wp:posOffset>
          </wp:positionV>
          <wp:extent cx="1264285" cy="866775"/>
          <wp:effectExtent l="0" t="0" r="0" b="9525"/>
          <wp:wrapNone/>
          <wp:docPr id="2051605549" name="Picture 1" descr="A green leaf with blue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1605549" name="Picture 2051605549" descr="A green leaf with blue text&#10;&#10;Description automatically generated"/>
                  <pic:cNvPicPr>
                    <a:picLocks noChangeAspect="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64285" cy="866775"/>
                  </a:xfrm>
                  <a:prstGeom prst="rect">
                    <a:avLst/>
                  </a:prstGeom>
                  <a:noFill/>
                </pic:spPr>
              </pic:pic>
            </a:graphicData>
          </a:graphic>
        </wp:anchor>
      </w:drawing>
    </w:r>
    <w:r w:rsidR="008B7077">
      <w:rPr>
        <w:rFonts w:ascii="Ebrima" w:hAnsi="Ebrima"/>
        <w:b/>
        <w:bCs/>
      </w:rPr>
      <w:tab/>
    </w:r>
    <w:r w:rsidR="008B7077">
      <w:rPr>
        <w:rFonts w:ascii="Ebrima" w:hAnsi="Ebrima"/>
        <w:b/>
        <w:bCs/>
      </w:rPr>
      <w:tab/>
    </w:r>
  </w:p>
  <w:p w14:paraId="2EE27B37" w14:textId="77777777" w:rsidR="00513E5C" w:rsidRDefault="00513E5C" w:rsidP="00513E5C">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199BFF" w14:textId="77777777" w:rsidR="00513E5C" w:rsidRDefault="00513E5C" w:rsidP="00513E5C">
    <w:pPr>
      <w:pStyle w:val="Header"/>
      <w:jc w:val="cent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814D04"/>
    <w:multiLevelType w:val="multilevel"/>
    <w:tmpl w:val="F6A00E98"/>
    <w:lvl w:ilvl="0">
      <w:start w:val="1"/>
      <w:numFmt w:val="decimal"/>
      <w:pStyle w:val="TitleClause"/>
      <w:lvlText w:val="%1."/>
      <w:lvlJc w:val="left"/>
      <w:pPr>
        <w:tabs>
          <w:tab w:val="num" w:pos="720"/>
        </w:tabs>
        <w:ind w:left="720" w:hanging="720"/>
      </w:pPr>
      <w:rPr>
        <w:rFonts w:ascii="Calibri" w:hAnsi="Calibri" w:cs="Calibri" w:hint="default"/>
        <w:color w:val="auto"/>
      </w:rPr>
    </w:lvl>
    <w:lvl w:ilvl="1">
      <w:start w:val="1"/>
      <w:numFmt w:val="decimal"/>
      <w:pStyle w:val="Untitledsubclause1"/>
      <w:lvlText w:val="%1.%2"/>
      <w:lvlJc w:val="left"/>
      <w:pPr>
        <w:tabs>
          <w:tab w:val="num" w:pos="720"/>
        </w:tabs>
        <w:ind w:left="720" w:hanging="720"/>
      </w:pPr>
      <w:rPr>
        <w:rFonts w:ascii="Calibri" w:hAnsi="Calibri" w:cs="Calibri" w:hint="default"/>
        <w:b w:val="0"/>
        <w:bCs/>
        <w:color w:val="auto"/>
      </w:rPr>
    </w:lvl>
    <w:lvl w:ilvl="2">
      <w:start w:val="1"/>
      <w:numFmt w:val="lowerLetter"/>
      <w:pStyle w:val="Untitledsubclause2"/>
      <w:lvlText w:val="(%3)"/>
      <w:lvlJc w:val="left"/>
      <w:pPr>
        <w:tabs>
          <w:tab w:val="num" w:pos="1555"/>
        </w:tabs>
        <w:ind w:left="1555" w:hanging="561"/>
      </w:pPr>
      <w:rPr>
        <w:rFonts w:hint="default"/>
        <w:b w:val="0"/>
        <w:bCs w:val="0"/>
        <w:color w:val="auto"/>
      </w:rPr>
    </w:lvl>
    <w:lvl w:ilvl="3">
      <w:start w:val="1"/>
      <w:numFmt w:val="lowerRoman"/>
      <w:pStyle w:val="Untitledsubclause3"/>
      <w:lvlText w:val="(%4)"/>
      <w:lvlJc w:val="left"/>
      <w:pPr>
        <w:tabs>
          <w:tab w:val="num" w:pos="2419"/>
        </w:tabs>
        <w:ind w:left="2275" w:hanging="576"/>
      </w:pPr>
      <w:rPr>
        <w:rFonts w:hint="default"/>
        <w:sz w:val="20"/>
      </w:rPr>
    </w:lvl>
    <w:lvl w:ilvl="4">
      <w:start w:val="1"/>
      <w:numFmt w:val="upperLetter"/>
      <w:pStyle w:val="Untitledsubclause4"/>
      <w:lvlText w:val="(%5)"/>
      <w:lvlJc w:val="left"/>
      <w:pPr>
        <w:tabs>
          <w:tab w:val="num" w:pos="2880"/>
        </w:tabs>
        <w:ind w:left="2880" w:hanging="72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 w15:restartNumberingAfterBreak="0">
    <w:nsid w:val="048E7332"/>
    <w:multiLevelType w:val="hybridMultilevel"/>
    <w:tmpl w:val="1E7CF3E8"/>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 w15:restartNumberingAfterBreak="0">
    <w:nsid w:val="07253412"/>
    <w:multiLevelType w:val="hybridMultilevel"/>
    <w:tmpl w:val="960CC850"/>
    <w:lvl w:ilvl="0" w:tplc="FFFFFFFF">
      <w:start w:val="1"/>
      <w:numFmt w:val="bullet"/>
      <w:pStyle w:val="DefinedTermBullet"/>
      <w:lvlText w:val=""/>
      <w:lvlJc w:val="left"/>
      <w:pPr>
        <w:ind w:left="1440" w:hanging="360"/>
      </w:pPr>
      <w:rPr>
        <w:rFonts w:ascii="Symbol" w:hAnsi="Symbol" w:hint="default"/>
        <w:color w:val="000000"/>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3" w15:restartNumberingAfterBreak="0">
    <w:nsid w:val="11825EA9"/>
    <w:multiLevelType w:val="multilevel"/>
    <w:tmpl w:val="B5EA651E"/>
    <w:lvl w:ilvl="0">
      <w:start w:val="1"/>
      <w:numFmt w:val="decimal"/>
      <w:pStyle w:val="Schedule"/>
      <w:lvlText w:val="Schedule %1"/>
      <w:lvlJc w:val="left"/>
      <w:pPr>
        <w:ind w:left="360" w:hanging="360"/>
      </w:pPr>
      <w:rPr>
        <w:rFonts w:hint="default"/>
        <w:color w:val="000000"/>
      </w:rPr>
    </w:lvl>
    <w:lvl w:ilvl="1">
      <w:start w:val="1"/>
      <w:numFmt w:val="decimal"/>
      <w:pStyle w:val="Part"/>
      <w:lvlText w:val="Part %2"/>
      <w:lvlJc w:val="left"/>
      <w:pPr>
        <w:ind w:left="357" w:hanging="357"/>
      </w:pPr>
      <w:rPr>
        <w:rFonts w:hint="default"/>
      </w:rPr>
    </w:lvl>
    <w:lvl w:ilvl="2">
      <w:start w:val="1"/>
      <w:numFmt w:val="decimal"/>
      <w:pStyle w:val="ScheduleTitleClause"/>
      <w:lvlText w:val="%3."/>
      <w:lvlJc w:val="left"/>
      <w:pPr>
        <w:tabs>
          <w:tab w:val="num" w:pos="720"/>
        </w:tabs>
        <w:ind w:left="720" w:hanging="720"/>
      </w:pPr>
      <w:rPr>
        <w:rFonts w:hint="default"/>
      </w:rPr>
    </w:lvl>
    <w:lvl w:ilvl="3">
      <w:start w:val="1"/>
      <w:numFmt w:val="decimal"/>
      <w:pStyle w:val="ScheduleUntitledsubclause1"/>
      <w:lvlText w:val="%3.%4"/>
      <w:lvlJc w:val="left"/>
      <w:pPr>
        <w:tabs>
          <w:tab w:val="num" w:pos="720"/>
        </w:tabs>
        <w:ind w:left="720" w:hanging="720"/>
      </w:pPr>
      <w:rPr>
        <w:rFonts w:hint="default"/>
      </w:rPr>
    </w:lvl>
    <w:lvl w:ilvl="4">
      <w:start w:val="1"/>
      <w:numFmt w:val="lowerLetter"/>
      <w:pStyle w:val="ScheduleUntitledsubclause2"/>
      <w:lvlText w:val="(%5)"/>
      <w:lvlJc w:val="left"/>
      <w:pPr>
        <w:tabs>
          <w:tab w:val="num" w:pos="1555"/>
        </w:tabs>
        <w:ind w:left="1555" w:hanging="561"/>
      </w:pPr>
      <w:rPr>
        <w:rFonts w:hint="default"/>
      </w:rPr>
    </w:lvl>
    <w:lvl w:ilvl="5">
      <w:start w:val="1"/>
      <w:numFmt w:val="lowerRoman"/>
      <w:pStyle w:val="ScheduleUntitledsubclause3"/>
      <w:lvlText w:val="(%6)"/>
      <w:lvlJc w:val="left"/>
      <w:pPr>
        <w:tabs>
          <w:tab w:val="num" w:pos="2419"/>
        </w:tabs>
        <w:ind w:left="2275" w:hanging="576"/>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 w15:restartNumberingAfterBreak="0">
    <w:nsid w:val="16283AB6"/>
    <w:multiLevelType w:val="hybridMultilevel"/>
    <w:tmpl w:val="10EEBC5A"/>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5" w15:restartNumberingAfterBreak="0">
    <w:nsid w:val="20E82F3A"/>
    <w:multiLevelType w:val="hybridMultilevel"/>
    <w:tmpl w:val="1DF80854"/>
    <w:lvl w:ilvl="0" w:tplc="FFFFFFFF">
      <w:start w:val="1"/>
      <w:numFmt w:val="decimal"/>
      <w:pStyle w:val="ScheduleHeading-Single"/>
      <w:lvlText w:val="Schedule"/>
      <w:lvlJc w:val="left"/>
      <w:pPr>
        <w:tabs>
          <w:tab w:val="num" w:pos="720"/>
        </w:tabs>
        <w:ind w:left="720" w:hanging="720"/>
      </w:pPr>
      <w:rPr>
        <w:color w:val="000000"/>
      </w:rPr>
    </w:lvl>
    <w:lvl w:ilvl="1" w:tplc="FFFFFFFF" w:tentative="1">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tentative="1">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6" w15:restartNumberingAfterBreak="0">
    <w:nsid w:val="25B00E4C"/>
    <w:multiLevelType w:val="hybridMultilevel"/>
    <w:tmpl w:val="97C4AA26"/>
    <w:lvl w:ilvl="0" w:tplc="FFFFFFFF">
      <w:start w:val="1"/>
      <w:numFmt w:val="upperLetter"/>
      <w:pStyle w:val="Annex"/>
      <w:lvlText w:val="ANNEX %1"/>
      <w:lvlJc w:val="left"/>
      <w:pPr>
        <w:ind w:left="720" w:hanging="360"/>
      </w:pPr>
      <w:rPr>
        <w:rFonts w:cs="Times New Roman" w:hint="default"/>
        <w:b/>
        <w:bCs w:val="0"/>
        <w:i w:val="0"/>
        <w:iCs w:val="0"/>
        <w:caps w:val="0"/>
        <w:strike w:val="0"/>
        <w:dstrike w:val="0"/>
        <w:vanish w:val="0"/>
        <w:color w:val="000000"/>
        <w:spacing w:val="0"/>
        <w:kern w:val="0"/>
        <w:position w:val="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 w15:restartNumberingAfterBreak="0">
    <w:nsid w:val="29C94F29"/>
    <w:multiLevelType w:val="hybridMultilevel"/>
    <w:tmpl w:val="4CBC2A34"/>
    <w:lvl w:ilvl="0" w:tplc="FFFFFFFF">
      <w:start w:val="1"/>
      <w:numFmt w:val="decimal"/>
      <w:pStyle w:val="QuestionParagraph"/>
      <w:lvlText w:val="%1."/>
      <w:lvlJc w:val="left"/>
      <w:pPr>
        <w:ind w:left="720" w:hanging="360"/>
      </w:pPr>
      <w:rPr>
        <w:color w:val="00000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 w15:restartNumberingAfterBreak="0">
    <w:nsid w:val="310416CA"/>
    <w:multiLevelType w:val="hybridMultilevel"/>
    <w:tmpl w:val="072EDEC8"/>
    <w:lvl w:ilvl="0" w:tplc="FFFFFFFF">
      <w:start w:val="1"/>
      <w:numFmt w:val="bullet"/>
      <w:pStyle w:val="subclause2Bullet2"/>
      <w:lvlText w:val=""/>
      <w:lvlJc w:val="left"/>
      <w:pPr>
        <w:ind w:left="2279" w:hanging="360"/>
      </w:pPr>
      <w:rPr>
        <w:rFonts w:ascii="Symbol" w:hAnsi="Symbol" w:hint="default"/>
        <w:color w:val="000000"/>
      </w:rPr>
    </w:lvl>
    <w:lvl w:ilvl="1" w:tplc="FFFFFFFF" w:tentative="1">
      <w:start w:val="1"/>
      <w:numFmt w:val="bullet"/>
      <w:lvlText w:val="o"/>
      <w:lvlJc w:val="left"/>
      <w:pPr>
        <w:ind w:left="2999" w:hanging="360"/>
      </w:pPr>
      <w:rPr>
        <w:rFonts w:ascii="Courier New" w:hAnsi="Courier New" w:cs="Courier New" w:hint="default"/>
      </w:rPr>
    </w:lvl>
    <w:lvl w:ilvl="2" w:tplc="FFFFFFFF" w:tentative="1">
      <w:start w:val="1"/>
      <w:numFmt w:val="bullet"/>
      <w:lvlText w:val=""/>
      <w:lvlJc w:val="left"/>
      <w:pPr>
        <w:ind w:left="3719" w:hanging="360"/>
      </w:pPr>
      <w:rPr>
        <w:rFonts w:ascii="Wingdings" w:hAnsi="Wingdings" w:hint="default"/>
      </w:rPr>
    </w:lvl>
    <w:lvl w:ilvl="3" w:tplc="FFFFFFFF" w:tentative="1">
      <w:start w:val="1"/>
      <w:numFmt w:val="bullet"/>
      <w:lvlText w:val=""/>
      <w:lvlJc w:val="left"/>
      <w:pPr>
        <w:ind w:left="4439" w:hanging="360"/>
      </w:pPr>
      <w:rPr>
        <w:rFonts w:ascii="Symbol" w:hAnsi="Symbol" w:hint="default"/>
      </w:rPr>
    </w:lvl>
    <w:lvl w:ilvl="4" w:tplc="FFFFFFFF" w:tentative="1">
      <w:start w:val="1"/>
      <w:numFmt w:val="bullet"/>
      <w:lvlText w:val="o"/>
      <w:lvlJc w:val="left"/>
      <w:pPr>
        <w:ind w:left="5159" w:hanging="360"/>
      </w:pPr>
      <w:rPr>
        <w:rFonts w:ascii="Courier New" w:hAnsi="Courier New" w:cs="Courier New" w:hint="default"/>
      </w:rPr>
    </w:lvl>
    <w:lvl w:ilvl="5" w:tplc="FFFFFFFF" w:tentative="1">
      <w:start w:val="1"/>
      <w:numFmt w:val="bullet"/>
      <w:lvlText w:val=""/>
      <w:lvlJc w:val="left"/>
      <w:pPr>
        <w:ind w:left="5879" w:hanging="360"/>
      </w:pPr>
      <w:rPr>
        <w:rFonts w:ascii="Wingdings" w:hAnsi="Wingdings" w:hint="default"/>
      </w:rPr>
    </w:lvl>
    <w:lvl w:ilvl="6" w:tplc="FFFFFFFF" w:tentative="1">
      <w:start w:val="1"/>
      <w:numFmt w:val="bullet"/>
      <w:lvlText w:val=""/>
      <w:lvlJc w:val="left"/>
      <w:pPr>
        <w:ind w:left="6599" w:hanging="360"/>
      </w:pPr>
      <w:rPr>
        <w:rFonts w:ascii="Symbol" w:hAnsi="Symbol" w:hint="default"/>
      </w:rPr>
    </w:lvl>
    <w:lvl w:ilvl="7" w:tplc="FFFFFFFF" w:tentative="1">
      <w:start w:val="1"/>
      <w:numFmt w:val="bullet"/>
      <w:lvlText w:val="o"/>
      <w:lvlJc w:val="left"/>
      <w:pPr>
        <w:ind w:left="7319" w:hanging="360"/>
      </w:pPr>
      <w:rPr>
        <w:rFonts w:ascii="Courier New" w:hAnsi="Courier New" w:cs="Courier New" w:hint="default"/>
      </w:rPr>
    </w:lvl>
    <w:lvl w:ilvl="8" w:tplc="FFFFFFFF" w:tentative="1">
      <w:start w:val="1"/>
      <w:numFmt w:val="bullet"/>
      <w:lvlText w:val=""/>
      <w:lvlJc w:val="left"/>
      <w:pPr>
        <w:ind w:left="8039" w:hanging="360"/>
      </w:pPr>
      <w:rPr>
        <w:rFonts w:ascii="Wingdings" w:hAnsi="Wingdings" w:hint="default"/>
      </w:rPr>
    </w:lvl>
  </w:abstractNum>
  <w:abstractNum w:abstractNumId="9" w15:restartNumberingAfterBreak="0">
    <w:nsid w:val="31E9741F"/>
    <w:multiLevelType w:val="hybridMultilevel"/>
    <w:tmpl w:val="0CAC7D4E"/>
    <w:lvl w:ilvl="0" w:tplc="FFFFFFFF">
      <w:start w:val="1"/>
      <w:numFmt w:val="bullet"/>
      <w:pStyle w:val="BulletList2"/>
      <w:lvlText w:val=""/>
      <w:lvlJc w:val="left"/>
      <w:pPr>
        <w:tabs>
          <w:tab w:val="num" w:pos="1077"/>
        </w:tabs>
        <w:ind w:left="1077" w:hanging="357"/>
      </w:pPr>
      <w:rPr>
        <w:rFonts w:ascii="Symbol" w:hAnsi="Symbol" w:hint="default"/>
        <w:color w:val="000000"/>
      </w:rPr>
    </w:lvl>
    <w:lvl w:ilvl="1" w:tplc="FFFFFFFF" w:tentative="1">
      <w:start w:val="1"/>
      <w:numFmt w:val="bullet"/>
      <w:lvlText w:val="o"/>
      <w:lvlJc w:val="left"/>
      <w:pPr>
        <w:tabs>
          <w:tab w:val="num" w:pos="1440"/>
        </w:tabs>
        <w:ind w:left="1440" w:hanging="360"/>
      </w:pPr>
      <w:rPr>
        <w:rFonts w:ascii="Courier New" w:hAnsi="Courier New" w:cs="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33CC668D"/>
    <w:multiLevelType w:val="hybridMultilevel"/>
    <w:tmpl w:val="594C4DAE"/>
    <w:lvl w:ilvl="0" w:tplc="FFFFFFFF">
      <w:start w:val="1"/>
      <w:numFmt w:val="bullet"/>
      <w:pStyle w:val="Bullet4"/>
      <w:lvlText w:val=""/>
      <w:lvlJc w:val="left"/>
      <w:pPr>
        <w:tabs>
          <w:tab w:val="num" w:pos="2676"/>
        </w:tabs>
        <w:ind w:left="2676" w:hanging="357"/>
      </w:pPr>
      <w:rPr>
        <w:rFonts w:ascii="Symbol" w:hAnsi="Symbol" w:hint="default"/>
        <w:color w:val="000000"/>
      </w:rPr>
    </w:lvl>
    <w:lvl w:ilvl="1" w:tplc="FFFFFFFF" w:tentative="1">
      <w:start w:val="1"/>
      <w:numFmt w:val="bullet"/>
      <w:lvlText w:val="o"/>
      <w:lvlJc w:val="left"/>
      <w:pPr>
        <w:tabs>
          <w:tab w:val="num" w:pos="1440"/>
        </w:tabs>
        <w:ind w:left="1440" w:hanging="360"/>
      </w:pPr>
      <w:rPr>
        <w:rFonts w:ascii="Courier New" w:hAnsi="Courier New" w:cs="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36E3743B"/>
    <w:multiLevelType w:val="singleLevel"/>
    <w:tmpl w:val="FE302F92"/>
    <w:lvl w:ilvl="0">
      <w:start w:val="1"/>
      <w:numFmt w:val="decimal"/>
      <w:pStyle w:val="ScheduleHeading"/>
      <w:lvlText w:val="Schedule %1"/>
      <w:lvlJc w:val="left"/>
      <w:pPr>
        <w:tabs>
          <w:tab w:val="num" w:pos="1080"/>
        </w:tabs>
        <w:ind w:left="360" w:hanging="360"/>
      </w:pPr>
      <w:rPr>
        <w:rFonts w:hint="default"/>
        <w:color w:val="000000"/>
      </w:rPr>
    </w:lvl>
  </w:abstractNum>
  <w:abstractNum w:abstractNumId="12" w15:restartNumberingAfterBreak="0">
    <w:nsid w:val="38130038"/>
    <w:multiLevelType w:val="hybridMultilevel"/>
    <w:tmpl w:val="FF8A0FAE"/>
    <w:lvl w:ilvl="0" w:tplc="FFFFFFFF">
      <w:start w:val="1"/>
      <w:numFmt w:val="bullet"/>
      <w:pStyle w:val="ClauseBullet2"/>
      <w:lvlText w:val=""/>
      <w:lvlJc w:val="left"/>
      <w:pPr>
        <w:ind w:left="1440" w:hanging="360"/>
      </w:pPr>
      <w:rPr>
        <w:rFonts w:ascii="Symbol" w:hAnsi="Symbol" w:hint="default"/>
        <w:color w:val="000000"/>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13" w15:restartNumberingAfterBreak="0">
    <w:nsid w:val="39983A11"/>
    <w:multiLevelType w:val="multilevel"/>
    <w:tmpl w:val="1DC4556C"/>
    <w:lvl w:ilvl="0">
      <w:start w:val="1"/>
      <w:numFmt w:val="decimal"/>
      <w:pStyle w:val="Style1"/>
      <w:lvlText w:val="%1."/>
      <w:lvlJc w:val="left"/>
      <w:pPr>
        <w:tabs>
          <w:tab w:val="num" w:pos="709"/>
        </w:tabs>
        <w:ind w:left="709" w:hanging="709"/>
      </w:pPr>
      <w:rPr>
        <w:rFonts w:ascii="Arial" w:hAnsi="Arial" w:hint="default"/>
        <w:b w:val="0"/>
        <w:i w:val="0"/>
        <w:sz w:val="22"/>
      </w:rPr>
    </w:lvl>
    <w:lvl w:ilvl="1">
      <w:start w:val="1"/>
      <w:numFmt w:val="decimal"/>
      <w:lvlRestart w:val="0"/>
      <w:pStyle w:val="Style1notBold"/>
      <w:lvlText w:val="%2."/>
      <w:lvlJc w:val="left"/>
      <w:pPr>
        <w:tabs>
          <w:tab w:val="num" w:pos="709"/>
        </w:tabs>
        <w:ind w:left="709" w:hanging="709"/>
      </w:pPr>
      <w:rPr>
        <w:rFonts w:ascii="Arial" w:hAnsi="Arial" w:hint="default"/>
        <w:b w:val="0"/>
        <w:i w:val="0"/>
        <w:sz w:val="22"/>
      </w:rPr>
    </w:lvl>
    <w:lvl w:ilvl="2">
      <w:start w:val="1"/>
      <w:numFmt w:val="decimal"/>
      <w:lvlRestart w:val="1"/>
      <w:pStyle w:val="Style2"/>
      <w:lvlText w:val="%1.%3"/>
      <w:lvlJc w:val="left"/>
      <w:pPr>
        <w:tabs>
          <w:tab w:val="num" w:pos="1418"/>
        </w:tabs>
        <w:ind w:left="1418" w:hanging="709"/>
      </w:pPr>
      <w:rPr>
        <w:rFonts w:ascii="Arial" w:hAnsi="Arial" w:hint="default"/>
        <w:b w:val="0"/>
        <w:i w:val="0"/>
        <w:sz w:val="22"/>
      </w:rPr>
    </w:lvl>
    <w:lvl w:ilvl="3">
      <w:start w:val="1"/>
      <w:numFmt w:val="lowerLetter"/>
      <w:lvlRestart w:val="1"/>
      <w:pStyle w:val="Style2a"/>
      <w:lvlText w:val="%4)"/>
      <w:lvlJc w:val="left"/>
      <w:pPr>
        <w:tabs>
          <w:tab w:val="num" w:pos="1418"/>
        </w:tabs>
        <w:ind w:left="1418" w:hanging="709"/>
      </w:pPr>
      <w:rPr>
        <w:rFonts w:ascii="Arial" w:hAnsi="Arial" w:hint="default"/>
        <w:b w:val="0"/>
        <w:i w:val="0"/>
        <w:sz w:val="22"/>
      </w:rPr>
    </w:lvl>
    <w:lvl w:ilvl="4">
      <w:start w:val="1"/>
      <w:numFmt w:val="decimal"/>
      <w:lvlRestart w:val="3"/>
      <w:pStyle w:val="Style311"/>
      <w:lvlText w:val="%1.%3.%5"/>
      <w:lvlJc w:val="left"/>
      <w:pPr>
        <w:tabs>
          <w:tab w:val="num" w:pos="2126"/>
        </w:tabs>
        <w:ind w:left="2126" w:hanging="708"/>
      </w:pPr>
      <w:rPr>
        <w:rFonts w:hint="default"/>
      </w:rPr>
    </w:lvl>
    <w:lvl w:ilvl="5">
      <w:start w:val="1"/>
      <w:numFmt w:val="lowerLetter"/>
      <w:lvlRestart w:val="3"/>
      <w:pStyle w:val="Style3a"/>
      <w:lvlText w:val="%6)"/>
      <w:lvlJc w:val="left"/>
      <w:pPr>
        <w:tabs>
          <w:tab w:val="num" w:pos="2126"/>
        </w:tabs>
        <w:ind w:left="2126" w:hanging="708"/>
      </w:pPr>
      <w:rPr>
        <w:rFonts w:hint="default"/>
      </w:rPr>
    </w:lvl>
    <w:lvl w:ilvl="6">
      <w:start w:val="1"/>
      <w:numFmt w:val="decimal"/>
      <w:lvlRestart w:val="5"/>
      <w:pStyle w:val="Style4"/>
      <w:lvlText w:val="%1.%3.%5.%7"/>
      <w:lvlJc w:val="left"/>
      <w:pPr>
        <w:tabs>
          <w:tab w:val="num" w:pos="2835"/>
        </w:tabs>
        <w:ind w:left="2835" w:hanging="709"/>
      </w:pPr>
      <w:rPr>
        <w:rFonts w:hint="default"/>
      </w:rPr>
    </w:lvl>
    <w:lvl w:ilvl="7">
      <w:start w:val="1"/>
      <w:numFmt w:val="lowerLetter"/>
      <w:lvlRestart w:val="5"/>
      <w:pStyle w:val="Style4a"/>
      <w:lvlText w:val="%8)"/>
      <w:lvlJc w:val="left"/>
      <w:pPr>
        <w:tabs>
          <w:tab w:val="num" w:pos="2835"/>
        </w:tabs>
        <w:ind w:left="2835" w:hanging="709"/>
      </w:pPr>
      <w:rPr>
        <w:rFonts w:hint="default"/>
      </w:rPr>
    </w:lvl>
    <w:lvl w:ilvl="8">
      <w:start w:val="1"/>
      <w:numFmt w:val="decimal"/>
      <w:lvlText w:val="%1.%2.%3.%4.%5.%6.%7.%8.%9."/>
      <w:lvlJc w:val="left"/>
      <w:pPr>
        <w:tabs>
          <w:tab w:val="num" w:pos="4680"/>
        </w:tabs>
        <w:ind w:left="4320" w:hanging="1440"/>
      </w:pPr>
      <w:rPr>
        <w:rFonts w:hint="default"/>
      </w:rPr>
    </w:lvl>
  </w:abstractNum>
  <w:abstractNum w:abstractNumId="14" w15:restartNumberingAfterBreak="0">
    <w:nsid w:val="44D67987"/>
    <w:multiLevelType w:val="hybridMultilevel"/>
    <w:tmpl w:val="EBD6FB80"/>
    <w:lvl w:ilvl="0" w:tplc="FFFFFFFF">
      <w:start w:val="1"/>
      <w:numFmt w:val="bullet"/>
      <w:pStyle w:val="subclause1Bullet2"/>
      <w:lvlText w:val=""/>
      <w:lvlJc w:val="left"/>
      <w:pPr>
        <w:ind w:left="1440" w:hanging="360"/>
      </w:pPr>
      <w:rPr>
        <w:rFonts w:ascii="Symbol" w:hAnsi="Symbol" w:hint="default"/>
        <w:color w:val="000000"/>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15" w15:restartNumberingAfterBreak="0">
    <w:nsid w:val="44E96665"/>
    <w:multiLevelType w:val="hybridMultilevel"/>
    <w:tmpl w:val="EF1E142A"/>
    <w:lvl w:ilvl="0" w:tplc="FFFFFFFF">
      <w:start w:val="1"/>
      <w:numFmt w:val="bullet"/>
      <w:pStyle w:val="subclause3Bullet1"/>
      <w:lvlText w:val=""/>
      <w:lvlJc w:val="left"/>
      <w:pPr>
        <w:ind w:left="2988" w:hanging="360"/>
      </w:pPr>
      <w:rPr>
        <w:rFonts w:ascii="Symbol" w:hAnsi="Symbol" w:hint="default"/>
        <w:color w:val="000000"/>
      </w:rPr>
    </w:lvl>
    <w:lvl w:ilvl="1" w:tplc="FFFFFFFF" w:tentative="1">
      <w:start w:val="1"/>
      <w:numFmt w:val="bullet"/>
      <w:lvlText w:val="o"/>
      <w:lvlJc w:val="left"/>
      <w:pPr>
        <w:ind w:left="3708" w:hanging="360"/>
      </w:pPr>
      <w:rPr>
        <w:rFonts w:ascii="Courier New" w:hAnsi="Courier New" w:cs="Courier New" w:hint="default"/>
      </w:rPr>
    </w:lvl>
    <w:lvl w:ilvl="2" w:tplc="FFFFFFFF" w:tentative="1">
      <w:start w:val="1"/>
      <w:numFmt w:val="bullet"/>
      <w:lvlText w:val=""/>
      <w:lvlJc w:val="left"/>
      <w:pPr>
        <w:ind w:left="4428" w:hanging="360"/>
      </w:pPr>
      <w:rPr>
        <w:rFonts w:ascii="Wingdings" w:hAnsi="Wingdings" w:hint="default"/>
      </w:rPr>
    </w:lvl>
    <w:lvl w:ilvl="3" w:tplc="FFFFFFFF" w:tentative="1">
      <w:start w:val="1"/>
      <w:numFmt w:val="bullet"/>
      <w:lvlText w:val=""/>
      <w:lvlJc w:val="left"/>
      <w:pPr>
        <w:ind w:left="5148" w:hanging="360"/>
      </w:pPr>
      <w:rPr>
        <w:rFonts w:ascii="Symbol" w:hAnsi="Symbol" w:hint="default"/>
      </w:rPr>
    </w:lvl>
    <w:lvl w:ilvl="4" w:tplc="FFFFFFFF" w:tentative="1">
      <w:start w:val="1"/>
      <w:numFmt w:val="bullet"/>
      <w:lvlText w:val="o"/>
      <w:lvlJc w:val="left"/>
      <w:pPr>
        <w:ind w:left="5868" w:hanging="360"/>
      </w:pPr>
      <w:rPr>
        <w:rFonts w:ascii="Courier New" w:hAnsi="Courier New" w:cs="Courier New" w:hint="default"/>
      </w:rPr>
    </w:lvl>
    <w:lvl w:ilvl="5" w:tplc="FFFFFFFF" w:tentative="1">
      <w:start w:val="1"/>
      <w:numFmt w:val="bullet"/>
      <w:lvlText w:val=""/>
      <w:lvlJc w:val="left"/>
      <w:pPr>
        <w:ind w:left="6588" w:hanging="360"/>
      </w:pPr>
      <w:rPr>
        <w:rFonts w:ascii="Wingdings" w:hAnsi="Wingdings" w:hint="default"/>
      </w:rPr>
    </w:lvl>
    <w:lvl w:ilvl="6" w:tplc="FFFFFFFF" w:tentative="1">
      <w:start w:val="1"/>
      <w:numFmt w:val="bullet"/>
      <w:lvlText w:val=""/>
      <w:lvlJc w:val="left"/>
      <w:pPr>
        <w:ind w:left="7308" w:hanging="360"/>
      </w:pPr>
      <w:rPr>
        <w:rFonts w:ascii="Symbol" w:hAnsi="Symbol" w:hint="default"/>
      </w:rPr>
    </w:lvl>
    <w:lvl w:ilvl="7" w:tplc="FFFFFFFF" w:tentative="1">
      <w:start w:val="1"/>
      <w:numFmt w:val="bullet"/>
      <w:lvlText w:val="o"/>
      <w:lvlJc w:val="left"/>
      <w:pPr>
        <w:ind w:left="8028" w:hanging="360"/>
      </w:pPr>
      <w:rPr>
        <w:rFonts w:ascii="Courier New" w:hAnsi="Courier New" w:cs="Courier New" w:hint="default"/>
      </w:rPr>
    </w:lvl>
    <w:lvl w:ilvl="8" w:tplc="FFFFFFFF" w:tentative="1">
      <w:start w:val="1"/>
      <w:numFmt w:val="bullet"/>
      <w:lvlText w:val=""/>
      <w:lvlJc w:val="left"/>
      <w:pPr>
        <w:ind w:left="8748" w:hanging="360"/>
      </w:pPr>
      <w:rPr>
        <w:rFonts w:ascii="Wingdings" w:hAnsi="Wingdings" w:hint="default"/>
      </w:rPr>
    </w:lvl>
  </w:abstractNum>
  <w:abstractNum w:abstractNumId="16" w15:restartNumberingAfterBreak="0">
    <w:nsid w:val="46183ABD"/>
    <w:multiLevelType w:val="hybridMultilevel"/>
    <w:tmpl w:val="0CBA8A8E"/>
    <w:lvl w:ilvl="0" w:tplc="E598BDC8">
      <w:start w:val="1"/>
      <w:numFmt w:val="lowerLetter"/>
      <w:lvlText w:val="%1."/>
      <w:lvlJc w:val="left"/>
      <w:pPr>
        <w:ind w:left="1284" w:hanging="360"/>
      </w:pPr>
      <w:rPr>
        <w:rFonts w:ascii="Calibri" w:eastAsia="Arial" w:hAnsi="Calibri" w:cs="Calibri"/>
      </w:rPr>
    </w:lvl>
    <w:lvl w:ilvl="1" w:tplc="08090019">
      <w:start w:val="1"/>
      <w:numFmt w:val="lowerLetter"/>
      <w:lvlText w:val="%2."/>
      <w:lvlJc w:val="left"/>
      <w:pPr>
        <w:ind w:left="2004" w:hanging="360"/>
      </w:pPr>
    </w:lvl>
    <w:lvl w:ilvl="2" w:tplc="0809001B" w:tentative="1">
      <w:start w:val="1"/>
      <w:numFmt w:val="lowerRoman"/>
      <w:lvlText w:val="%3."/>
      <w:lvlJc w:val="right"/>
      <w:pPr>
        <w:ind w:left="2724" w:hanging="180"/>
      </w:pPr>
    </w:lvl>
    <w:lvl w:ilvl="3" w:tplc="0809000F" w:tentative="1">
      <w:start w:val="1"/>
      <w:numFmt w:val="decimal"/>
      <w:lvlText w:val="%4."/>
      <w:lvlJc w:val="left"/>
      <w:pPr>
        <w:ind w:left="3444" w:hanging="360"/>
      </w:pPr>
    </w:lvl>
    <w:lvl w:ilvl="4" w:tplc="08090019" w:tentative="1">
      <w:start w:val="1"/>
      <w:numFmt w:val="lowerLetter"/>
      <w:lvlText w:val="%5."/>
      <w:lvlJc w:val="left"/>
      <w:pPr>
        <w:ind w:left="4164" w:hanging="360"/>
      </w:pPr>
    </w:lvl>
    <w:lvl w:ilvl="5" w:tplc="0809001B" w:tentative="1">
      <w:start w:val="1"/>
      <w:numFmt w:val="lowerRoman"/>
      <w:lvlText w:val="%6."/>
      <w:lvlJc w:val="right"/>
      <w:pPr>
        <w:ind w:left="4884" w:hanging="180"/>
      </w:pPr>
    </w:lvl>
    <w:lvl w:ilvl="6" w:tplc="0809000F" w:tentative="1">
      <w:start w:val="1"/>
      <w:numFmt w:val="decimal"/>
      <w:lvlText w:val="%7."/>
      <w:lvlJc w:val="left"/>
      <w:pPr>
        <w:ind w:left="5604" w:hanging="360"/>
      </w:pPr>
    </w:lvl>
    <w:lvl w:ilvl="7" w:tplc="08090019" w:tentative="1">
      <w:start w:val="1"/>
      <w:numFmt w:val="lowerLetter"/>
      <w:lvlText w:val="%8."/>
      <w:lvlJc w:val="left"/>
      <w:pPr>
        <w:ind w:left="6324" w:hanging="360"/>
      </w:pPr>
    </w:lvl>
    <w:lvl w:ilvl="8" w:tplc="0809001B" w:tentative="1">
      <w:start w:val="1"/>
      <w:numFmt w:val="lowerRoman"/>
      <w:lvlText w:val="%9."/>
      <w:lvlJc w:val="right"/>
      <w:pPr>
        <w:ind w:left="7044" w:hanging="180"/>
      </w:pPr>
    </w:lvl>
  </w:abstractNum>
  <w:abstractNum w:abstractNumId="17" w15:restartNumberingAfterBreak="0">
    <w:nsid w:val="46AC04C6"/>
    <w:multiLevelType w:val="hybridMultilevel"/>
    <w:tmpl w:val="E6C47700"/>
    <w:lvl w:ilvl="0" w:tplc="FFFFFFFF">
      <w:start w:val="1"/>
      <w:numFmt w:val="bullet"/>
      <w:pStyle w:val="subclause2Bullet1"/>
      <w:lvlText w:val=""/>
      <w:lvlJc w:val="left"/>
      <w:pPr>
        <w:ind w:left="2279" w:hanging="360"/>
      </w:pPr>
      <w:rPr>
        <w:rFonts w:ascii="Symbol" w:hAnsi="Symbol" w:hint="default"/>
        <w:color w:val="000000"/>
      </w:rPr>
    </w:lvl>
    <w:lvl w:ilvl="1" w:tplc="FFFFFFFF" w:tentative="1">
      <w:start w:val="1"/>
      <w:numFmt w:val="bullet"/>
      <w:lvlText w:val="o"/>
      <w:lvlJc w:val="left"/>
      <w:pPr>
        <w:ind w:left="2999" w:hanging="360"/>
      </w:pPr>
      <w:rPr>
        <w:rFonts w:ascii="Courier New" w:hAnsi="Courier New" w:cs="Courier New" w:hint="default"/>
      </w:rPr>
    </w:lvl>
    <w:lvl w:ilvl="2" w:tplc="FFFFFFFF" w:tentative="1">
      <w:start w:val="1"/>
      <w:numFmt w:val="bullet"/>
      <w:lvlText w:val=""/>
      <w:lvlJc w:val="left"/>
      <w:pPr>
        <w:ind w:left="3719" w:hanging="360"/>
      </w:pPr>
      <w:rPr>
        <w:rFonts w:ascii="Wingdings" w:hAnsi="Wingdings" w:hint="default"/>
      </w:rPr>
    </w:lvl>
    <w:lvl w:ilvl="3" w:tplc="FFFFFFFF" w:tentative="1">
      <w:start w:val="1"/>
      <w:numFmt w:val="bullet"/>
      <w:lvlText w:val=""/>
      <w:lvlJc w:val="left"/>
      <w:pPr>
        <w:ind w:left="4439" w:hanging="360"/>
      </w:pPr>
      <w:rPr>
        <w:rFonts w:ascii="Symbol" w:hAnsi="Symbol" w:hint="default"/>
      </w:rPr>
    </w:lvl>
    <w:lvl w:ilvl="4" w:tplc="FFFFFFFF" w:tentative="1">
      <w:start w:val="1"/>
      <w:numFmt w:val="bullet"/>
      <w:lvlText w:val="o"/>
      <w:lvlJc w:val="left"/>
      <w:pPr>
        <w:ind w:left="5159" w:hanging="360"/>
      </w:pPr>
      <w:rPr>
        <w:rFonts w:ascii="Courier New" w:hAnsi="Courier New" w:cs="Courier New" w:hint="default"/>
      </w:rPr>
    </w:lvl>
    <w:lvl w:ilvl="5" w:tplc="FFFFFFFF" w:tentative="1">
      <w:start w:val="1"/>
      <w:numFmt w:val="bullet"/>
      <w:lvlText w:val=""/>
      <w:lvlJc w:val="left"/>
      <w:pPr>
        <w:ind w:left="5879" w:hanging="360"/>
      </w:pPr>
      <w:rPr>
        <w:rFonts w:ascii="Wingdings" w:hAnsi="Wingdings" w:hint="default"/>
      </w:rPr>
    </w:lvl>
    <w:lvl w:ilvl="6" w:tplc="FFFFFFFF" w:tentative="1">
      <w:start w:val="1"/>
      <w:numFmt w:val="bullet"/>
      <w:lvlText w:val=""/>
      <w:lvlJc w:val="left"/>
      <w:pPr>
        <w:ind w:left="6599" w:hanging="360"/>
      </w:pPr>
      <w:rPr>
        <w:rFonts w:ascii="Symbol" w:hAnsi="Symbol" w:hint="default"/>
      </w:rPr>
    </w:lvl>
    <w:lvl w:ilvl="7" w:tplc="FFFFFFFF" w:tentative="1">
      <w:start w:val="1"/>
      <w:numFmt w:val="bullet"/>
      <w:lvlText w:val="o"/>
      <w:lvlJc w:val="left"/>
      <w:pPr>
        <w:ind w:left="7319" w:hanging="360"/>
      </w:pPr>
      <w:rPr>
        <w:rFonts w:ascii="Courier New" w:hAnsi="Courier New" w:cs="Courier New" w:hint="default"/>
      </w:rPr>
    </w:lvl>
    <w:lvl w:ilvl="8" w:tplc="FFFFFFFF" w:tentative="1">
      <w:start w:val="1"/>
      <w:numFmt w:val="bullet"/>
      <w:lvlText w:val=""/>
      <w:lvlJc w:val="left"/>
      <w:pPr>
        <w:ind w:left="8039" w:hanging="360"/>
      </w:pPr>
      <w:rPr>
        <w:rFonts w:ascii="Wingdings" w:hAnsi="Wingdings" w:hint="default"/>
      </w:rPr>
    </w:lvl>
  </w:abstractNum>
  <w:abstractNum w:abstractNumId="18" w15:restartNumberingAfterBreak="0">
    <w:nsid w:val="47F42723"/>
    <w:multiLevelType w:val="hybridMultilevel"/>
    <w:tmpl w:val="C5A02EE6"/>
    <w:lvl w:ilvl="0" w:tplc="FFFFFFFF">
      <w:start w:val="1"/>
      <w:numFmt w:val="bullet"/>
      <w:pStyle w:val="subclause1Bullet1"/>
      <w:lvlText w:val=""/>
      <w:lvlJc w:val="left"/>
      <w:pPr>
        <w:ind w:left="1440" w:hanging="360"/>
      </w:pPr>
      <w:rPr>
        <w:rFonts w:ascii="Symbol" w:hAnsi="Symbol" w:hint="default"/>
        <w:color w:val="000000"/>
      </w:rPr>
    </w:lvl>
    <w:lvl w:ilvl="1" w:tplc="FFFFFFFF">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19" w15:restartNumberingAfterBreak="0">
    <w:nsid w:val="517944DD"/>
    <w:multiLevelType w:val="hybridMultilevel"/>
    <w:tmpl w:val="2B967BB0"/>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0" w15:restartNumberingAfterBreak="0">
    <w:nsid w:val="55CB0AF0"/>
    <w:multiLevelType w:val="hybridMultilevel"/>
    <w:tmpl w:val="EB98B43A"/>
    <w:lvl w:ilvl="0" w:tplc="FFFFFFFF">
      <w:start w:val="1"/>
      <w:numFmt w:val="decimal"/>
      <w:pStyle w:val="LongQuestionPara"/>
      <w:lvlText w:val="%1."/>
      <w:lvlJc w:val="left"/>
      <w:pPr>
        <w:ind w:left="360" w:hanging="360"/>
      </w:pPr>
      <w:rPr>
        <w:rFonts w:hint="default"/>
        <w:b/>
        <w:i w:val="0"/>
        <w:color w:val="000000"/>
        <w:sz w:val="24"/>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573841A3"/>
    <w:multiLevelType w:val="multilevel"/>
    <w:tmpl w:val="08090029"/>
    <w:lvl w:ilvl="0">
      <w:start w:val="1"/>
      <w:numFmt w:val="decimal"/>
      <w:pStyle w:val="Heading1"/>
      <w:suff w:val="space"/>
      <w:lvlText w:val="Chapter %1"/>
      <w:lvlJc w:val="left"/>
      <w:pPr>
        <w:ind w:left="5310" w:firstLine="0"/>
      </w:pPr>
      <w:rPr>
        <w:color w:val="000000"/>
      </w:rPr>
    </w:lvl>
    <w:lvl w:ilvl="1">
      <w:start w:val="1"/>
      <w:numFmt w:val="none"/>
      <w:pStyle w:val="Heading2"/>
      <w:suff w:val="nothing"/>
      <w:lvlText w:val=""/>
      <w:lvlJc w:val="left"/>
      <w:pPr>
        <w:ind w:left="5310" w:firstLine="0"/>
      </w:pPr>
    </w:lvl>
    <w:lvl w:ilvl="2">
      <w:start w:val="1"/>
      <w:numFmt w:val="none"/>
      <w:pStyle w:val="Heading3"/>
      <w:suff w:val="nothing"/>
      <w:lvlText w:val=""/>
      <w:lvlJc w:val="left"/>
      <w:pPr>
        <w:ind w:left="5310" w:firstLine="0"/>
      </w:pPr>
    </w:lvl>
    <w:lvl w:ilvl="3">
      <w:start w:val="1"/>
      <w:numFmt w:val="none"/>
      <w:pStyle w:val="Heading4"/>
      <w:suff w:val="nothing"/>
      <w:lvlText w:val=""/>
      <w:lvlJc w:val="left"/>
      <w:pPr>
        <w:ind w:left="5310" w:firstLine="0"/>
      </w:pPr>
    </w:lvl>
    <w:lvl w:ilvl="4">
      <w:start w:val="1"/>
      <w:numFmt w:val="none"/>
      <w:pStyle w:val="Heading5"/>
      <w:suff w:val="nothing"/>
      <w:lvlText w:val=""/>
      <w:lvlJc w:val="left"/>
      <w:pPr>
        <w:ind w:left="5310" w:firstLine="0"/>
      </w:pPr>
    </w:lvl>
    <w:lvl w:ilvl="5">
      <w:start w:val="1"/>
      <w:numFmt w:val="none"/>
      <w:pStyle w:val="Heading6"/>
      <w:suff w:val="nothing"/>
      <w:lvlText w:val=""/>
      <w:lvlJc w:val="left"/>
      <w:pPr>
        <w:ind w:left="5310" w:firstLine="0"/>
      </w:pPr>
    </w:lvl>
    <w:lvl w:ilvl="6">
      <w:start w:val="1"/>
      <w:numFmt w:val="none"/>
      <w:pStyle w:val="Heading7"/>
      <w:suff w:val="nothing"/>
      <w:lvlText w:val=""/>
      <w:lvlJc w:val="left"/>
      <w:pPr>
        <w:ind w:left="5310" w:firstLine="0"/>
      </w:pPr>
    </w:lvl>
    <w:lvl w:ilvl="7">
      <w:start w:val="1"/>
      <w:numFmt w:val="none"/>
      <w:pStyle w:val="Heading8"/>
      <w:suff w:val="nothing"/>
      <w:lvlText w:val=""/>
      <w:lvlJc w:val="left"/>
      <w:pPr>
        <w:ind w:left="5310" w:firstLine="0"/>
      </w:pPr>
    </w:lvl>
    <w:lvl w:ilvl="8">
      <w:start w:val="1"/>
      <w:numFmt w:val="none"/>
      <w:pStyle w:val="Heading9"/>
      <w:suff w:val="nothing"/>
      <w:lvlText w:val=""/>
      <w:lvlJc w:val="left"/>
      <w:pPr>
        <w:ind w:left="5310" w:firstLine="0"/>
      </w:pPr>
    </w:lvl>
  </w:abstractNum>
  <w:abstractNum w:abstractNumId="22" w15:restartNumberingAfterBreak="0">
    <w:nsid w:val="61071422"/>
    <w:multiLevelType w:val="hybridMultilevel"/>
    <w:tmpl w:val="F788A2B6"/>
    <w:lvl w:ilvl="0" w:tplc="FFFFFFFF">
      <w:start w:val="1"/>
      <w:numFmt w:val="bullet"/>
      <w:pStyle w:val="ClauseBullet1"/>
      <w:lvlText w:val=""/>
      <w:lvlJc w:val="left"/>
      <w:pPr>
        <w:ind w:left="1080" w:hanging="360"/>
      </w:pPr>
      <w:rPr>
        <w:rFonts w:ascii="Symbol" w:hAnsi="Symbol" w:hint="default"/>
        <w:color w:val="auto"/>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23" w15:restartNumberingAfterBreak="0">
    <w:nsid w:val="642371CD"/>
    <w:multiLevelType w:val="hybridMultilevel"/>
    <w:tmpl w:val="3B76A654"/>
    <w:lvl w:ilvl="0" w:tplc="FFFFFFFF">
      <w:start w:val="1"/>
      <w:numFmt w:val="bullet"/>
      <w:pStyle w:val="subclause3Bullet2"/>
      <w:lvlText w:val=""/>
      <w:lvlJc w:val="left"/>
      <w:pPr>
        <w:ind w:left="3748" w:hanging="360"/>
      </w:pPr>
      <w:rPr>
        <w:rFonts w:ascii="Symbol" w:hAnsi="Symbol" w:hint="default"/>
        <w:color w:val="000000"/>
      </w:rPr>
    </w:lvl>
    <w:lvl w:ilvl="1" w:tplc="FFFFFFFF" w:tentative="1">
      <w:start w:val="1"/>
      <w:numFmt w:val="bullet"/>
      <w:lvlText w:val="o"/>
      <w:lvlJc w:val="left"/>
      <w:pPr>
        <w:ind w:left="4468" w:hanging="360"/>
      </w:pPr>
      <w:rPr>
        <w:rFonts w:ascii="Courier New" w:hAnsi="Courier New" w:cs="Courier New" w:hint="default"/>
      </w:rPr>
    </w:lvl>
    <w:lvl w:ilvl="2" w:tplc="FFFFFFFF" w:tentative="1">
      <w:start w:val="1"/>
      <w:numFmt w:val="bullet"/>
      <w:lvlText w:val=""/>
      <w:lvlJc w:val="left"/>
      <w:pPr>
        <w:ind w:left="5188" w:hanging="360"/>
      </w:pPr>
      <w:rPr>
        <w:rFonts w:ascii="Wingdings" w:hAnsi="Wingdings" w:hint="default"/>
      </w:rPr>
    </w:lvl>
    <w:lvl w:ilvl="3" w:tplc="FFFFFFFF" w:tentative="1">
      <w:start w:val="1"/>
      <w:numFmt w:val="bullet"/>
      <w:lvlText w:val=""/>
      <w:lvlJc w:val="left"/>
      <w:pPr>
        <w:ind w:left="5908" w:hanging="360"/>
      </w:pPr>
      <w:rPr>
        <w:rFonts w:ascii="Symbol" w:hAnsi="Symbol" w:hint="default"/>
      </w:rPr>
    </w:lvl>
    <w:lvl w:ilvl="4" w:tplc="FFFFFFFF" w:tentative="1">
      <w:start w:val="1"/>
      <w:numFmt w:val="bullet"/>
      <w:lvlText w:val="o"/>
      <w:lvlJc w:val="left"/>
      <w:pPr>
        <w:ind w:left="6628" w:hanging="360"/>
      </w:pPr>
      <w:rPr>
        <w:rFonts w:ascii="Courier New" w:hAnsi="Courier New" w:cs="Courier New" w:hint="default"/>
      </w:rPr>
    </w:lvl>
    <w:lvl w:ilvl="5" w:tplc="FFFFFFFF" w:tentative="1">
      <w:start w:val="1"/>
      <w:numFmt w:val="bullet"/>
      <w:lvlText w:val=""/>
      <w:lvlJc w:val="left"/>
      <w:pPr>
        <w:ind w:left="7348" w:hanging="360"/>
      </w:pPr>
      <w:rPr>
        <w:rFonts w:ascii="Wingdings" w:hAnsi="Wingdings" w:hint="default"/>
      </w:rPr>
    </w:lvl>
    <w:lvl w:ilvl="6" w:tplc="FFFFFFFF" w:tentative="1">
      <w:start w:val="1"/>
      <w:numFmt w:val="bullet"/>
      <w:lvlText w:val=""/>
      <w:lvlJc w:val="left"/>
      <w:pPr>
        <w:ind w:left="8068" w:hanging="360"/>
      </w:pPr>
      <w:rPr>
        <w:rFonts w:ascii="Symbol" w:hAnsi="Symbol" w:hint="default"/>
      </w:rPr>
    </w:lvl>
    <w:lvl w:ilvl="7" w:tplc="FFFFFFFF" w:tentative="1">
      <w:start w:val="1"/>
      <w:numFmt w:val="bullet"/>
      <w:lvlText w:val="o"/>
      <w:lvlJc w:val="left"/>
      <w:pPr>
        <w:ind w:left="8788" w:hanging="360"/>
      </w:pPr>
      <w:rPr>
        <w:rFonts w:ascii="Courier New" w:hAnsi="Courier New" w:cs="Courier New" w:hint="default"/>
      </w:rPr>
    </w:lvl>
    <w:lvl w:ilvl="8" w:tplc="FFFFFFFF" w:tentative="1">
      <w:start w:val="1"/>
      <w:numFmt w:val="bullet"/>
      <w:lvlText w:val=""/>
      <w:lvlJc w:val="left"/>
      <w:pPr>
        <w:ind w:left="9508" w:hanging="360"/>
      </w:pPr>
      <w:rPr>
        <w:rFonts w:ascii="Wingdings" w:hAnsi="Wingdings" w:hint="default"/>
      </w:rPr>
    </w:lvl>
  </w:abstractNum>
  <w:abstractNum w:abstractNumId="24" w15:restartNumberingAfterBreak="0">
    <w:nsid w:val="646A7F9C"/>
    <w:multiLevelType w:val="multilevel"/>
    <w:tmpl w:val="E2A69872"/>
    <w:lvl w:ilvl="0">
      <w:start w:val="1"/>
      <w:numFmt w:val="decimal"/>
      <w:lvlText w:val="%1."/>
      <w:lvlJc w:val="left"/>
      <w:pPr>
        <w:ind w:left="720" w:hanging="360"/>
      </w:pPr>
      <w:rPr>
        <w:rFonts w:hint="default"/>
        <w:color w:val="71B2C9"/>
        <w:sz w:val="28"/>
        <w:szCs w:val="28"/>
      </w:rPr>
    </w:lvl>
    <w:lvl w:ilvl="1">
      <w:start w:val="1"/>
      <w:numFmt w:val="decimal"/>
      <w:pStyle w:val="NoSpacing"/>
      <w:isLgl/>
      <w:lvlText w:val="%1.%2"/>
      <w:lvlJc w:val="left"/>
      <w:pPr>
        <w:ind w:left="925" w:hanging="565"/>
      </w:pPr>
      <w:rPr>
        <w:b w:val="0"/>
        <w:bCs w:val="0"/>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25" w15:restartNumberingAfterBreak="0">
    <w:nsid w:val="66966731"/>
    <w:multiLevelType w:val="multilevel"/>
    <w:tmpl w:val="4112B09A"/>
    <w:lvl w:ilvl="0">
      <w:start w:val="1"/>
      <w:numFmt w:val="upperLetter"/>
      <w:pStyle w:val="Background"/>
      <w:lvlText w:val="(%1)"/>
      <w:lvlJc w:val="left"/>
      <w:pPr>
        <w:tabs>
          <w:tab w:val="num" w:pos="720"/>
        </w:tabs>
        <w:ind w:left="720" w:hanging="720"/>
      </w:pPr>
      <w:rPr>
        <w:b w:val="0"/>
        <w:i w:val="0"/>
        <w:caps/>
        <w:color w:val="000000"/>
        <w:sz w:val="20"/>
      </w:rPr>
    </w:lvl>
    <w:lvl w:ilvl="1">
      <w:start w:val="1"/>
      <w:numFmt w:val="lowerLetter"/>
      <w:pStyle w:val="BackgroundSubclause1"/>
      <w:lvlText w:val="(%2)"/>
      <w:lvlJc w:val="left"/>
      <w:pPr>
        <w:tabs>
          <w:tab w:val="num" w:pos="1555"/>
        </w:tabs>
        <w:ind w:left="1555" w:hanging="561"/>
      </w:pPr>
      <w:rPr>
        <w:b w:val="0"/>
        <w:i w:val="0"/>
        <w:caps w:val="0"/>
        <w:sz w:val="20"/>
      </w:rPr>
    </w:lvl>
    <w:lvl w:ilvl="2">
      <w:start w:val="1"/>
      <w:numFmt w:val="lowerLetter"/>
      <w:lvlText w:val="(%3)"/>
      <w:lvlJc w:val="left"/>
      <w:pPr>
        <w:tabs>
          <w:tab w:val="num" w:pos="1559"/>
        </w:tabs>
        <w:ind w:left="1559" w:hanging="567"/>
      </w:pPr>
      <w:rPr>
        <w:b w:val="0"/>
        <w:i w:val="0"/>
        <w:sz w:val="20"/>
      </w:rPr>
    </w:lvl>
    <w:lvl w:ilvl="3">
      <w:start w:val="1"/>
      <w:numFmt w:val="lowerRoman"/>
      <w:pStyle w:val="BackgroundSubclause2"/>
      <w:lvlText w:val="(%4)"/>
      <w:lvlJc w:val="left"/>
      <w:pPr>
        <w:tabs>
          <w:tab w:val="num" w:pos="2421"/>
        </w:tabs>
        <w:ind w:left="2268" w:hanging="567"/>
      </w:pPr>
      <w:rPr>
        <w:b w:val="0"/>
        <w:i w:val="0"/>
        <w:sz w:val="20"/>
      </w:rPr>
    </w:lvl>
    <w:lvl w:ilvl="4">
      <w:start w:val="1"/>
      <w:numFmt w:val="upperLetter"/>
      <w:lvlText w:val="(%5)"/>
      <w:lvlJc w:val="left"/>
      <w:pPr>
        <w:tabs>
          <w:tab w:val="num" w:pos="2880"/>
        </w:tabs>
        <w:ind w:left="2880" w:hanging="720"/>
      </w:pPr>
      <w:rPr>
        <w:b w:val="0"/>
        <w:i w:val="0"/>
        <w:sz w:val="22"/>
      </w:rPr>
    </w:lvl>
    <w:lvl w:ilvl="5">
      <w:start w:val="1"/>
      <w:numFmt w:val="decimal"/>
      <w:lvlText w:val="%6."/>
      <w:lvlJc w:val="left"/>
      <w:pPr>
        <w:tabs>
          <w:tab w:val="num" w:pos="3600"/>
        </w:tabs>
        <w:ind w:left="3600" w:hanging="720"/>
      </w:pPr>
      <w:rPr>
        <w:b w:val="0"/>
        <w:i w:val="0"/>
        <w:sz w:val="22"/>
      </w:rPr>
    </w:lvl>
    <w:lvl w:ilvl="6">
      <w:start w:val="1"/>
      <w:numFmt w:val="decimal"/>
      <w:lvlText w:val="%7."/>
      <w:lvlJc w:val="left"/>
      <w:pPr>
        <w:tabs>
          <w:tab w:val="num" w:pos="4320"/>
        </w:tabs>
        <w:ind w:left="4320" w:hanging="720"/>
      </w:pPr>
      <w:rPr>
        <w:rFonts w:hint="default"/>
      </w:rPr>
    </w:lvl>
    <w:lvl w:ilvl="7">
      <w:start w:val="1"/>
      <w:numFmt w:val="decimal"/>
      <w:lvlText w:val="%8."/>
      <w:lvlJc w:val="left"/>
      <w:pPr>
        <w:tabs>
          <w:tab w:val="num" w:pos="5040"/>
        </w:tabs>
        <w:ind w:left="5040" w:hanging="720"/>
      </w:pPr>
      <w:rPr>
        <w:b w:val="0"/>
        <w:i w:val="0"/>
        <w:sz w:val="22"/>
      </w:rPr>
    </w:lvl>
    <w:lvl w:ilvl="8">
      <w:start w:val="1"/>
      <w:numFmt w:val="decimal"/>
      <w:lvlText w:val="%9."/>
      <w:lvlJc w:val="left"/>
      <w:pPr>
        <w:tabs>
          <w:tab w:val="num" w:pos="5760"/>
        </w:tabs>
        <w:ind w:left="5760" w:hanging="720"/>
      </w:pPr>
      <w:rPr>
        <w:b w:val="0"/>
        <w:i w:val="0"/>
        <w:sz w:val="22"/>
      </w:rPr>
    </w:lvl>
  </w:abstractNum>
  <w:abstractNum w:abstractNumId="26" w15:restartNumberingAfterBreak="0">
    <w:nsid w:val="6A14466B"/>
    <w:multiLevelType w:val="hybridMultilevel"/>
    <w:tmpl w:val="2402A666"/>
    <w:lvl w:ilvl="0" w:tplc="FFFFFFFF">
      <w:start w:val="1"/>
      <w:numFmt w:val="bullet"/>
      <w:pStyle w:val="BulletList1"/>
      <w:lvlText w:val="·"/>
      <w:lvlJc w:val="left"/>
      <w:pPr>
        <w:tabs>
          <w:tab w:val="num" w:pos="360"/>
        </w:tabs>
        <w:ind w:left="360" w:hanging="360"/>
      </w:pPr>
      <w:rPr>
        <w:rFonts w:ascii="Symbol" w:hAnsi="Symbol" w:hint="default"/>
        <w:color w:val="000000"/>
      </w:rPr>
    </w:lvl>
    <w:lvl w:ilvl="1" w:tplc="FFFFFFFF" w:tentative="1">
      <w:start w:val="1"/>
      <w:numFmt w:val="bullet"/>
      <w:lvlText w:val="·"/>
      <w:lvlJc w:val="left"/>
      <w:pPr>
        <w:tabs>
          <w:tab w:val="num" w:pos="1440"/>
        </w:tabs>
        <w:ind w:left="1440" w:hanging="360"/>
      </w:pPr>
      <w:rPr>
        <w:rFonts w:ascii="Symbol" w:hAnsi="Symbol" w:hint="default"/>
      </w:rPr>
    </w:lvl>
    <w:lvl w:ilvl="2" w:tplc="FFFFFFFF" w:tentative="1">
      <w:start w:val="1"/>
      <w:numFmt w:val="bullet"/>
      <w:lvlText w:val="·"/>
      <w:lvlJc w:val="left"/>
      <w:pPr>
        <w:tabs>
          <w:tab w:val="num" w:pos="2160"/>
        </w:tabs>
        <w:ind w:left="2160" w:hanging="360"/>
      </w:pPr>
      <w:rPr>
        <w:rFonts w:ascii="Symbol" w:hAnsi="Symbol"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27" w15:restartNumberingAfterBreak="0">
    <w:nsid w:val="6ADF4683"/>
    <w:multiLevelType w:val="multilevel"/>
    <w:tmpl w:val="DD28FDF4"/>
    <w:lvl w:ilvl="0">
      <w:start w:val="1"/>
      <w:numFmt w:val="none"/>
      <w:pStyle w:val="DefinedTermPara"/>
      <w:lvlText w:val="%1"/>
      <w:lvlJc w:val="left"/>
      <w:pPr>
        <w:tabs>
          <w:tab w:val="num" w:pos="720"/>
        </w:tabs>
        <w:ind w:left="720" w:hanging="720"/>
      </w:pPr>
      <w:rPr>
        <w:rFonts w:hint="default"/>
        <w:color w:val="000000"/>
      </w:rPr>
    </w:lvl>
    <w:lvl w:ilvl="1">
      <w:start w:val="1"/>
      <w:numFmt w:val="lowerLetter"/>
      <w:pStyle w:val="DefinedTermNumber"/>
      <w:lvlText w:val="%1%2)"/>
      <w:lvlJc w:val="left"/>
      <w:pPr>
        <w:tabs>
          <w:tab w:val="num" w:pos="1554"/>
        </w:tabs>
        <w:ind w:left="1554" w:firstLine="0"/>
      </w:pPr>
      <w:rPr>
        <w:rFonts w:hint="default"/>
      </w:rPr>
    </w:lvl>
    <w:lvl w:ilvl="2">
      <w:start w:val="1"/>
      <w:numFmt w:val="none"/>
      <w:lvlText w:val=""/>
      <w:lvlJc w:val="left"/>
      <w:pPr>
        <w:tabs>
          <w:tab w:val="num" w:pos="1555"/>
        </w:tabs>
        <w:ind w:left="1555" w:hanging="561"/>
      </w:pPr>
      <w:rPr>
        <w:rFonts w:hint="default"/>
      </w:rPr>
    </w:lvl>
    <w:lvl w:ilvl="3">
      <w:start w:val="1"/>
      <w:numFmt w:val="lowerRoman"/>
      <w:lvlText w:val="(%4)"/>
      <w:lvlJc w:val="left"/>
      <w:pPr>
        <w:tabs>
          <w:tab w:val="num" w:pos="2419"/>
        </w:tabs>
        <w:ind w:left="2275" w:hanging="576"/>
      </w:pPr>
      <w:rPr>
        <w:rFonts w:hint="default"/>
        <w:sz w:val="20"/>
      </w:rPr>
    </w:lvl>
    <w:lvl w:ilvl="4">
      <w:start w:val="1"/>
      <w:numFmt w:val="upperLetter"/>
      <w:lvlText w:val="(%5)"/>
      <w:lvlJc w:val="left"/>
      <w:pPr>
        <w:tabs>
          <w:tab w:val="num" w:pos="2880"/>
        </w:tabs>
        <w:ind w:left="2880" w:hanging="72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714F4294"/>
    <w:multiLevelType w:val="hybridMultilevel"/>
    <w:tmpl w:val="F09295C2"/>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9" w15:restartNumberingAfterBreak="0">
    <w:nsid w:val="771777AD"/>
    <w:multiLevelType w:val="multilevel"/>
    <w:tmpl w:val="019C28B4"/>
    <w:lvl w:ilvl="0">
      <w:start w:val="1"/>
      <w:numFmt w:val="decimal"/>
      <w:pStyle w:val="Parties"/>
      <w:lvlText w:val="(%1)"/>
      <w:lvlJc w:val="left"/>
      <w:pPr>
        <w:tabs>
          <w:tab w:val="num" w:pos="720"/>
        </w:tabs>
        <w:ind w:left="720" w:hanging="720"/>
      </w:pPr>
      <w:rPr>
        <w:color w:val="000000"/>
      </w:r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0" w15:restartNumberingAfterBreak="0">
    <w:nsid w:val="7DB5644F"/>
    <w:multiLevelType w:val="hybridMultilevel"/>
    <w:tmpl w:val="8BCC9C08"/>
    <w:lvl w:ilvl="0" w:tplc="FFFFFFFF">
      <w:start w:val="1"/>
      <w:numFmt w:val="bullet"/>
      <w:pStyle w:val="BulletList3"/>
      <w:lvlText w:val=""/>
      <w:lvlJc w:val="left"/>
      <w:pPr>
        <w:tabs>
          <w:tab w:val="num" w:pos="1945"/>
        </w:tabs>
        <w:ind w:left="1945" w:hanging="357"/>
      </w:pPr>
      <w:rPr>
        <w:rFonts w:ascii="Symbol" w:hAnsi="Symbol" w:hint="default"/>
        <w:color w:val="000000"/>
      </w:rPr>
    </w:lvl>
    <w:lvl w:ilvl="1" w:tplc="FFFFFFFF" w:tentative="1">
      <w:start w:val="1"/>
      <w:numFmt w:val="bullet"/>
      <w:lvlText w:val="o"/>
      <w:lvlJc w:val="left"/>
      <w:pPr>
        <w:tabs>
          <w:tab w:val="num" w:pos="1440"/>
        </w:tabs>
        <w:ind w:left="1440" w:hanging="360"/>
      </w:pPr>
      <w:rPr>
        <w:rFonts w:ascii="Courier New" w:hAnsi="Courier New" w:cs="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num w:numId="1" w16cid:durableId="344938570">
    <w:abstractNumId w:val="25"/>
  </w:num>
  <w:num w:numId="2" w16cid:durableId="1364791733">
    <w:abstractNumId w:val="26"/>
  </w:num>
  <w:num w:numId="3" w16cid:durableId="83771100">
    <w:abstractNumId w:val="9"/>
  </w:num>
  <w:num w:numId="4" w16cid:durableId="1099179156">
    <w:abstractNumId w:val="30"/>
  </w:num>
  <w:num w:numId="5" w16cid:durableId="125314179">
    <w:abstractNumId w:val="29"/>
  </w:num>
  <w:num w:numId="6" w16cid:durableId="1572344931">
    <w:abstractNumId w:val="5"/>
  </w:num>
  <w:num w:numId="7" w16cid:durableId="1149206161">
    <w:abstractNumId w:val="11"/>
  </w:num>
  <w:num w:numId="8" w16cid:durableId="1251350770">
    <w:abstractNumId w:val="10"/>
  </w:num>
  <w:num w:numId="9" w16cid:durableId="591549856">
    <w:abstractNumId w:val="7"/>
  </w:num>
  <w:num w:numId="10" w16cid:durableId="387924930">
    <w:abstractNumId w:val="21"/>
  </w:num>
  <w:num w:numId="11" w16cid:durableId="638220290">
    <w:abstractNumId w:val="6"/>
  </w:num>
  <w:num w:numId="12" w16cid:durableId="951593767">
    <w:abstractNumId w:val="20"/>
  </w:num>
  <w:num w:numId="13" w16cid:durableId="774373870">
    <w:abstractNumId w:val="22"/>
  </w:num>
  <w:num w:numId="14" w16cid:durableId="678167033">
    <w:abstractNumId w:val="12"/>
  </w:num>
  <w:num w:numId="15" w16cid:durableId="1802992769">
    <w:abstractNumId w:val="18"/>
  </w:num>
  <w:num w:numId="16" w16cid:durableId="1151605391">
    <w:abstractNumId w:val="15"/>
  </w:num>
  <w:num w:numId="17" w16cid:durableId="569928384">
    <w:abstractNumId w:val="17"/>
  </w:num>
  <w:num w:numId="18" w16cid:durableId="77555561">
    <w:abstractNumId w:val="14"/>
  </w:num>
  <w:num w:numId="19" w16cid:durableId="1827091963">
    <w:abstractNumId w:val="8"/>
  </w:num>
  <w:num w:numId="20" w16cid:durableId="212230381">
    <w:abstractNumId w:val="23"/>
  </w:num>
  <w:num w:numId="21" w16cid:durableId="1102534288">
    <w:abstractNumId w:val="2"/>
  </w:num>
  <w:num w:numId="22" w16cid:durableId="443892246">
    <w:abstractNumId w:val="3"/>
  </w:num>
  <w:num w:numId="23" w16cid:durableId="104467477">
    <w:abstractNumId w:val="27"/>
  </w:num>
  <w:num w:numId="24" w16cid:durableId="1160272914">
    <w:abstractNumId w:val="0"/>
  </w:num>
  <w:num w:numId="25" w16cid:durableId="133842174">
    <w:abstractNumId w:val="24"/>
  </w:num>
  <w:num w:numId="26" w16cid:durableId="2083602851">
    <w:abstractNumId w:val="16"/>
  </w:num>
  <w:num w:numId="27" w16cid:durableId="332343043">
    <w:abstractNumId w:val="19"/>
  </w:num>
  <w:num w:numId="28" w16cid:durableId="1723868295">
    <w:abstractNumId w:val="4"/>
  </w:num>
  <w:num w:numId="29" w16cid:durableId="1883786041">
    <w:abstractNumId w:val="1"/>
  </w:num>
  <w:num w:numId="30" w16cid:durableId="35393205">
    <w:abstractNumId w:val="28"/>
  </w:num>
  <w:num w:numId="31" w16cid:durableId="1336149070">
    <w:abstractNumId w:val="13"/>
  </w:num>
  <w:numIdMacAtCleanup w:val="31"/>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David Bishop">
    <w15:presenceInfo w15:providerId="AD" w15:userId="S::d.bishop@dpocentre.com::f3e1ac24-1bc6-48ca-b0c1-4dfbb84db0f3"/>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56"/>
  <w:proofState w:spelling="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ocPartsVariable" w:val="&lt;docParts&gt;_x005f_x000d__x005f_x000a_  &lt;Precedent&gt;agreement&lt;/Precedent&gt;_x005f_x000d__x005f_x000a_  &lt;Operative&gt;paragraph&lt;/Operative&gt;_x005f_x000d__x005f_x000a_  &lt;TemplateType&gt;null&lt;/TemplateType&gt;_x005f_x000d__x005f_x000a_  &lt;SignaturePageBreakType&gt;No&lt;/SignaturePageBreakType&gt;_x005f_x000d__x005f_x000a_&lt;/docParts&gt;"/>
    <w:docVar w:name="gentXMLPartID" w:val="{D6A51191-CE64-40EC-B011-AD4BBEB3436C}"/>
  </w:docVars>
  <w:rsids>
    <w:rsidRoot w:val="00BA44B7"/>
    <w:rsid w:val="000033F6"/>
    <w:rsid w:val="000132BC"/>
    <w:rsid w:val="00020BCD"/>
    <w:rsid w:val="00022697"/>
    <w:rsid w:val="00022BE9"/>
    <w:rsid w:val="00023C26"/>
    <w:rsid w:val="00036FD8"/>
    <w:rsid w:val="00037770"/>
    <w:rsid w:val="00042EEF"/>
    <w:rsid w:val="00044813"/>
    <w:rsid w:val="0004483F"/>
    <w:rsid w:val="000505D2"/>
    <w:rsid w:val="000634AD"/>
    <w:rsid w:val="00084BD7"/>
    <w:rsid w:val="00090D00"/>
    <w:rsid w:val="000A6516"/>
    <w:rsid w:val="000C5972"/>
    <w:rsid w:val="000D560A"/>
    <w:rsid w:val="000D7AB4"/>
    <w:rsid w:val="000E2629"/>
    <w:rsid w:val="000F372E"/>
    <w:rsid w:val="000F374D"/>
    <w:rsid w:val="00102220"/>
    <w:rsid w:val="00102595"/>
    <w:rsid w:val="00104520"/>
    <w:rsid w:val="00107EB4"/>
    <w:rsid w:val="0011221A"/>
    <w:rsid w:val="0011397C"/>
    <w:rsid w:val="001218F4"/>
    <w:rsid w:val="00123C9F"/>
    <w:rsid w:val="00133F02"/>
    <w:rsid w:val="0014015A"/>
    <w:rsid w:val="001404E9"/>
    <w:rsid w:val="00142AB6"/>
    <w:rsid w:val="001466EE"/>
    <w:rsid w:val="00153EF1"/>
    <w:rsid w:val="001543CA"/>
    <w:rsid w:val="00155636"/>
    <w:rsid w:val="001622EA"/>
    <w:rsid w:val="001712E3"/>
    <w:rsid w:val="00173ADA"/>
    <w:rsid w:val="0017771C"/>
    <w:rsid w:val="00184437"/>
    <w:rsid w:val="001872A6"/>
    <w:rsid w:val="001B196B"/>
    <w:rsid w:val="001B22C0"/>
    <w:rsid w:val="001C1771"/>
    <w:rsid w:val="001E0DE6"/>
    <w:rsid w:val="001E319B"/>
    <w:rsid w:val="001F0D47"/>
    <w:rsid w:val="001F2F3E"/>
    <w:rsid w:val="00200B94"/>
    <w:rsid w:val="00202512"/>
    <w:rsid w:val="00205E41"/>
    <w:rsid w:val="00210EF1"/>
    <w:rsid w:val="00214DD9"/>
    <w:rsid w:val="0021685D"/>
    <w:rsid w:val="002200EA"/>
    <w:rsid w:val="00221B57"/>
    <w:rsid w:val="00234013"/>
    <w:rsid w:val="00236BB9"/>
    <w:rsid w:val="00245AD0"/>
    <w:rsid w:val="00250DBC"/>
    <w:rsid w:val="002532FA"/>
    <w:rsid w:val="00253DEE"/>
    <w:rsid w:val="00270DA0"/>
    <w:rsid w:val="00280B21"/>
    <w:rsid w:val="002859CC"/>
    <w:rsid w:val="002969B4"/>
    <w:rsid w:val="00297EF0"/>
    <w:rsid w:val="002A0281"/>
    <w:rsid w:val="002A2EE3"/>
    <w:rsid w:val="002B610D"/>
    <w:rsid w:val="002C0089"/>
    <w:rsid w:val="002D381D"/>
    <w:rsid w:val="002D5DB6"/>
    <w:rsid w:val="002F6191"/>
    <w:rsid w:val="002F6FAB"/>
    <w:rsid w:val="002F7B39"/>
    <w:rsid w:val="003010A9"/>
    <w:rsid w:val="0031579A"/>
    <w:rsid w:val="00315B11"/>
    <w:rsid w:val="00322945"/>
    <w:rsid w:val="00324A40"/>
    <w:rsid w:val="003253B3"/>
    <w:rsid w:val="003552CF"/>
    <w:rsid w:val="00364C86"/>
    <w:rsid w:val="00365B89"/>
    <w:rsid w:val="00367294"/>
    <w:rsid w:val="003677F3"/>
    <w:rsid w:val="003749BF"/>
    <w:rsid w:val="00381026"/>
    <w:rsid w:val="00383715"/>
    <w:rsid w:val="00394194"/>
    <w:rsid w:val="003A37E3"/>
    <w:rsid w:val="003A4D63"/>
    <w:rsid w:val="003B5892"/>
    <w:rsid w:val="003D0208"/>
    <w:rsid w:val="003E422B"/>
    <w:rsid w:val="003F565C"/>
    <w:rsid w:val="004219E3"/>
    <w:rsid w:val="00423900"/>
    <w:rsid w:val="00423AAC"/>
    <w:rsid w:val="00451050"/>
    <w:rsid w:val="00451336"/>
    <w:rsid w:val="00464745"/>
    <w:rsid w:val="00473FC9"/>
    <w:rsid w:val="004946CB"/>
    <w:rsid w:val="004A1E50"/>
    <w:rsid w:val="004A5805"/>
    <w:rsid w:val="004B4732"/>
    <w:rsid w:val="004D5086"/>
    <w:rsid w:val="004D6E25"/>
    <w:rsid w:val="004E0615"/>
    <w:rsid w:val="004E4DDC"/>
    <w:rsid w:val="004F009F"/>
    <w:rsid w:val="004F6514"/>
    <w:rsid w:val="004F6653"/>
    <w:rsid w:val="004F6765"/>
    <w:rsid w:val="00506901"/>
    <w:rsid w:val="0051305C"/>
    <w:rsid w:val="005133FB"/>
    <w:rsid w:val="00513E5C"/>
    <w:rsid w:val="00527E20"/>
    <w:rsid w:val="00532AB8"/>
    <w:rsid w:val="00532B0A"/>
    <w:rsid w:val="005404D2"/>
    <w:rsid w:val="0055486B"/>
    <w:rsid w:val="00556932"/>
    <w:rsid w:val="00565626"/>
    <w:rsid w:val="00567E79"/>
    <w:rsid w:val="00577587"/>
    <w:rsid w:val="00587428"/>
    <w:rsid w:val="005939BF"/>
    <w:rsid w:val="00595502"/>
    <w:rsid w:val="00596F89"/>
    <w:rsid w:val="005A3EF9"/>
    <w:rsid w:val="005C7264"/>
    <w:rsid w:val="005E0178"/>
    <w:rsid w:val="005F1135"/>
    <w:rsid w:val="005F2A65"/>
    <w:rsid w:val="005F3E39"/>
    <w:rsid w:val="006015A6"/>
    <w:rsid w:val="006078F7"/>
    <w:rsid w:val="00611D7E"/>
    <w:rsid w:val="006143AC"/>
    <w:rsid w:val="006258E4"/>
    <w:rsid w:val="006354FA"/>
    <w:rsid w:val="00637F4B"/>
    <w:rsid w:val="00655CCF"/>
    <w:rsid w:val="006669E2"/>
    <w:rsid w:val="0067020D"/>
    <w:rsid w:val="006713F2"/>
    <w:rsid w:val="006765BE"/>
    <w:rsid w:val="006833C4"/>
    <w:rsid w:val="00691A6A"/>
    <w:rsid w:val="006945D2"/>
    <w:rsid w:val="006A1E62"/>
    <w:rsid w:val="006A7FC3"/>
    <w:rsid w:val="006B0E3E"/>
    <w:rsid w:val="006C21C7"/>
    <w:rsid w:val="006C3101"/>
    <w:rsid w:val="006C5749"/>
    <w:rsid w:val="006C7A3E"/>
    <w:rsid w:val="006D1219"/>
    <w:rsid w:val="006D6C0A"/>
    <w:rsid w:val="006D7B12"/>
    <w:rsid w:val="007027D6"/>
    <w:rsid w:val="0071276B"/>
    <w:rsid w:val="00713F10"/>
    <w:rsid w:val="00714D1B"/>
    <w:rsid w:val="0072114A"/>
    <w:rsid w:val="00740BEA"/>
    <w:rsid w:val="007428CA"/>
    <w:rsid w:val="00747726"/>
    <w:rsid w:val="00750434"/>
    <w:rsid w:val="00753FC6"/>
    <w:rsid w:val="00756475"/>
    <w:rsid w:val="00761F24"/>
    <w:rsid w:val="00771938"/>
    <w:rsid w:val="00780AAA"/>
    <w:rsid w:val="00790AA8"/>
    <w:rsid w:val="00796527"/>
    <w:rsid w:val="007B5459"/>
    <w:rsid w:val="007C0F93"/>
    <w:rsid w:val="007C22E2"/>
    <w:rsid w:val="007C78C2"/>
    <w:rsid w:val="007D43FF"/>
    <w:rsid w:val="008014FF"/>
    <w:rsid w:val="0080401D"/>
    <w:rsid w:val="008052EB"/>
    <w:rsid w:val="00814F0E"/>
    <w:rsid w:val="00825AAC"/>
    <w:rsid w:val="008264E1"/>
    <w:rsid w:val="0085268C"/>
    <w:rsid w:val="00852923"/>
    <w:rsid w:val="00857DE2"/>
    <w:rsid w:val="0086306F"/>
    <w:rsid w:val="00866F83"/>
    <w:rsid w:val="00880398"/>
    <w:rsid w:val="008824A2"/>
    <w:rsid w:val="00883C16"/>
    <w:rsid w:val="00885CE0"/>
    <w:rsid w:val="00887014"/>
    <w:rsid w:val="00887607"/>
    <w:rsid w:val="008908D5"/>
    <w:rsid w:val="00891DA9"/>
    <w:rsid w:val="008A0D65"/>
    <w:rsid w:val="008A59ED"/>
    <w:rsid w:val="008B0484"/>
    <w:rsid w:val="008B2D2A"/>
    <w:rsid w:val="008B478A"/>
    <w:rsid w:val="008B7077"/>
    <w:rsid w:val="008E2604"/>
    <w:rsid w:val="008E40AE"/>
    <w:rsid w:val="008F7B8D"/>
    <w:rsid w:val="00905834"/>
    <w:rsid w:val="00906255"/>
    <w:rsid w:val="00907BF4"/>
    <w:rsid w:val="0091464F"/>
    <w:rsid w:val="00922845"/>
    <w:rsid w:val="00930A9D"/>
    <w:rsid w:val="00930D16"/>
    <w:rsid w:val="00932140"/>
    <w:rsid w:val="00940345"/>
    <w:rsid w:val="00940DDF"/>
    <w:rsid w:val="00942055"/>
    <w:rsid w:val="0095546D"/>
    <w:rsid w:val="0097152B"/>
    <w:rsid w:val="00975D9F"/>
    <w:rsid w:val="009810C3"/>
    <w:rsid w:val="009846FF"/>
    <w:rsid w:val="00985AAA"/>
    <w:rsid w:val="00997FF5"/>
    <w:rsid w:val="009A7F6B"/>
    <w:rsid w:val="009B6D42"/>
    <w:rsid w:val="009D31FB"/>
    <w:rsid w:val="009D6578"/>
    <w:rsid w:val="009E004B"/>
    <w:rsid w:val="00A02161"/>
    <w:rsid w:val="00A03845"/>
    <w:rsid w:val="00A04E48"/>
    <w:rsid w:val="00A05BFB"/>
    <w:rsid w:val="00A11F3B"/>
    <w:rsid w:val="00A13C1C"/>
    <w:rsid w:val="00A16078"/>
    <w:rsid w:val="00A33862"/>
    <w:rsid w:val="00A37328"/>
    <w:rsid w:val="00A42F76"/>
    <w:rsid w:val="00A460D7"/>
    <w:rsid w:val="00A63583"/>
    <w:rsid w:val="00A72D94"/>
    <w:rsid w:val="00A755D2"/>
    <w:rsid w:val="00A860A5"/>
    <w:rsid w:val="00A869D0"/>
    <w:rsid w:val="00A86F18"/>
    <w:rsid w:val="00AA2436"/>
    <w:rsid w:val="00AB0CF0"/>
    <w:rsid w:val="00AB7A84"/>
    <w:rsid w:val="00AC41C2"/>
    <w:rsid w:val="00AC7A01"/>
    <w:rsid w:val="00AD2D8D"/>
    <w:rsid w:val="00AE6923"/>
    <w:rsid w:val="00AF5C45"/>
    <w:rsid w:val="00B0558E"/>
    <w:rsid w:val="00B151B4"/>
    <w:rsid w:val="00B1677B"/>
    <w:rsid w:val="00B279C5"/>
    <w:rsid w:val="00B27A09"/>
    <w:rsid w:val="00B30859"/>
    <w:rsid w:val="00B310A7"/>
    <w:rsid w:val="00B32788"/>
    <w:rsid w:val="00B459C7"/>
    <w:rsid w:val="00B62542"/>
    <w:rsid w:val="00B62CC9"/>
    <w:rsid w:val="00B71738"/>
    <w:rsid w:val="00B94F9E"/>
    <w:rsid w:val="00B95474"/>
    <w:rsid w:val="00BA44B7"/>
    <w:rsid w:val="00BB5226"/>
    <w:rsid w:val="00BB62E8"/>
    <w:rsid w:val="00BB7074"/>
    <w:rsid w:val="00BC25E8"/>
    <w:rsid w:val="00BC41CE"/>
    <w:rsid w:val="00BE4930"/>
    <w:rsid w:val="00BF1C21"/>
    <w:rsid w:val="00BF2927"/>
    <w:rsid w:val="00BF436B"/>
    <w:rsid w:val="00C01C2B"/>
    <w:rsid w:val="00C03454"/>
    <w:rsid w:val="00C07BE3"/>
    <w:rsid w:val="00C24589"/>
    <w:rsid w:val="00C25E81"/>
    <w:rsid w:val="00C25FA1"/>
    <w:rsid w:val="00C322F1"/>
    <w:rsid w:val="00C41114"/>
    <w:rsid w:val="00C415FA"/>
    <w:rsid w:val="00C516D8"/>
    <w:rsid w:val="00C629D1"/>
    <w:rsid w:val="00C74612"/>
    <w:rsid w:val="00C84FD9"/>
    <w:rsid w:val="00C94B3A"/>
    <w:rsid w:val="00C95E57"/>
    <w:rsid w:val="00C97CAD"/>
    <w:rsid w:val="00CA2533"/>
    <w:rsid w:val="00CA5150"/>
    <w:rsid w:val="00CA5C53"/>
    <w:rsid w:val="00CB491E"/>
    <w:rsid w:val="00CB5996"/>
    <w:rsid w:val="00CB79B6"/>
    <w:rsid w:val="00CC01E2"/>
    <w:rsid w:val="00CE3047"/>
    <w:rsid w:val="00CE66BA"/>
    <w:rsid w:val="00CF4691"/>
    <w:rsid w:val="00CF54B3"/>
    <w:rsid w:val="00D12610"/>
    <w:rsid w:val="00D26765"/>
    <w:rsid w:val="00D332A6"/>
    <w:rsid w:val="00D33915"/>
    <w:rsid w:val="00D54AA2"/>
    <w:rsid w:val="00D61046"/>
    <w:rsid w:val="00D63BDC"/>
    <w:rsid w:val="00D72F4B"/>
    <w:rsid w:val="00D776A6"/>
    <w:rsid w:val="00D77DFD"/>
    <w:rsid w:val="00D827E1"/>
    <w:rsid w:val="00D91B8C"/>
    <w:rsid w:val="00D9215D"/>
    <w:rsid w:val="00D9327D"/>
    <w:rsid w:val="00D934B6"/>
    <w:rsid w:val="00D96999"/>
    <w:rsid w:val="00DA20D4"/>
    <w:rsid w:val="00DA704D"/>
    <w:rsid w:val="00DC40FB"/>
    <w:rsid w:val="00DC6E60"/>
    <w:rsid w:val="00DD2075"/>
    <w:rsid w:val="00DF48C3"/>
    <w:rsid w:val="00E0222F"/>
    <w:rsid w:val="00E04A0F"/>
    <w:rsid w:val="00E23D16"/>
    <w:rsid w:val="00E26C53"/>
    <w:rsid w:val="00E27D3C"/>
    <w:rsid w:val="00E35B5A"/>
    <w:rsid w:val="00E53C7A"/>
    <w:rsid w:val="00E54372"/>
    <w:rsid w:val="00E7658B"/>
    <w:rsid w:val="00E778A5"/>
    <w:rsid w:val="00E851F9"/>
    <w:rsid w:val="00E90C3A"/>
    <w:rsid w:val="00EA3574"/>
    <w:rsid w:val="00EA35B2"/>
    <w:rsid w:val="00EA7D7E"/>
    <w:rsid w:val="00EB7799"/>
    <w:rsid w:val="00EC2BA2"/>
    <w:rsid w:val="00EC4302"/>
    <w:rsid w:val="00ED43BE"/>
    <w:rsid w:val="00ED56BA"/>
    <w:rsid w:val="00EF2DB3"/>
    <w:rsid w:val="00F001AF"/>
    <w:rsid w:val="00F024A1"/>
    <w:rsid w:val="00F05CFA"/>
    <w:rsid w:val="00F119CB"/>
    <w:rsid w:val="00F20B24"/>
    <w:rsid w:val="00F24BF4"/>
    <w:rsid w:val="00F27068"/>
    <w:rsid w:val="00F2714C"/>
    <w:rsid w:val="00F318AC"/>
    <w:rsid w:val="00F32DFB"/>
    <w:rsid w:val="00F53BA0"/>
    <w:rsid w:val="00F54E75"/>
    <w:rsid w:val="00F63B77"/>
    <w:rsid w:val="00F7585F"/>
    <w:rsid w:val="00F75A6D"/>
    <w:rsid w:val="00F9005F"/>
    <w:rsid w:val="00FA0A3F"/>
    <w:rsid w:val="00FA4E32"/>
    <w:rsid w:val="00FA6F71"/>
    <w:rsid w:val="00FA7351"/>
    <w:rsid w:val="00FB0930"/>
    <w:rsid w:val="00FB3314"/>
    <w:rsid w:val="00FB766A"/>
    <w:rsid w:val="00FC3281"/>
    <w:rsid w:val="00FD1F4F"/>
    <w:rsid w:val="00FD37DF"/>
    <w:rsid w:val="00FD43A1"/>
    <w:rsid w:val="00FE4E51"/>
    <w:rsid w:val="00FF02E4"/>
    <w:rsid w:val="04E0746D"/>
    <w:rsid w:val="0BE7ED56"/>
    <w:rsid w:val="0EDFC88C"/>
    <w:rsid w:val="11CE80E8"/>
    <w:rsid w:val="185A8136"/>
    <w:rsid w:val="1C7EE40C"/>
    <w:rsid w:val="1FEF4408"/>
    <w:rsid w:val="1FF896D8"/>
    <w:rsid w:val="20D8E94D"/>
    <w:rsid w:val="2584B9C3"/>
    <w:rsid w:val="2C2C3F53"/>
    <w:rsid w:val="2D1A5055"/>
    <w:rsid w:val="2D41C8AD"/>
    <w:rsid w:val="316B54EF"/>
    <w:rsid w:val="35B9F93C"/>
    <w:rsid w:val="3DFD3C59"/>
    <w:rsid w:val="412889B0"/>
    <w:rsid w:val="45CFE7B0"/>
    <w:rsid w:val="49498D89"/>
    <w:rsid w:val="4A83765B"/>
    <w:rsid w:val="4D3AA2E9"/>
    <w:rsid w:val="5FEB8AE2"/>
    <w:rsid w:val="6413ABEF"/>
    <w:rsid w:val="6440953E"/>
    <w:rsid w:val="651B1701"/>
    <w:rsid w:val="6675E1EA"/>
    <w:rsid w:val="67CFCCA8"/>
    <w:rsid w:val="68295C60"/>
    <w:rsid w:val="6F13C3F3"/>
    <w:rsid w:val="744E58A0"/>
    <w:rsid w:val="75FB96A9"/>
    <w:rsid w:val="7975F2E5"/>
    <w:rsid w:val="7D6F0CA9"/>
  </w:rsids>
  <m:mathPr>
    <m:mathFont m:val="Cambria Math"/>
    <m:brkBin m:val="before"/>
    <m:brkBinSub m:val="--"/>
    <m:smallFrac m:val="0"/>
    <m:dispDef/>
    <m:lMargin m:val="0"/>
    <m:rMargin m:val="0"/>
    <m:defJc m:val="centerGroup"/>
    <m:wrapRight/>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38B941C"/>
  <w15:chartTrackingRefBased/>
  <w15:docId w15:val="{A7614493-1911-496D-9838-34834DFC210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0" w:qFormat="1"/>
    <w:lsdException w:name="heading 5" w:uiPriority="0" w:qFormat="1"/>
    <w:lsdException w:name="heading 6" w:uiPriority="0" w:qFormat="1"/>
    <w:lsdException w:name="heading 7" w:uiPriority="0" w:qFormat="1"/>
    <w:lsdException w:name="heading 8" w:uiPriority="0" w:qFormat="1"/>
    <w:lsdException w:name="heading 9"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lsdException w:name="toa heading" w:semiHidden="1" w:unhideWhenUsed="1"/>
    <w:lsdException w:name="List" w:semiHidden="1" w:unhideWhenUsed="1"/>
    <w:lsdException w:name="List Bullet" w:semiHidden="1"/>
    <w:lsdException w:name="List Number" w:semiHidden="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lsdException w:name="List Continue 4" w:semiHidden="1"/>
    <w:lsdException w:name="List Continue 5" w:semiHidden="1"/>
    <w:lsdException w:name="Message Header" w:semiHidden="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E5E57"/>
    <w:pPr>
      <w:spacing w:after="200" w:line="240" w:lineRule="atLeast"/>
    </w:pPr>
    <w:rPr>
      <w:rFonts w:ascii="Arial" w:eastAsia="Arial" w:hAnsi="Arial" w:cs="Arial"/>
      <w:color w:val="000000"/>
      <w:sz w:val="22"/>
      <w:szCs w:val="22"/>
    </w:rPr>
  </w:style>
  <w:style w:type="paragraph" w:styleId="Heading1">
    <w:name w:val="heading 1"/>
    <w:aliases w:val="Heading 1mi"/>
    <w:basedOn w:val="Normal"/>
    <w:next w:val="Normal"/>
    <w:link w:val="Heading1Char"/>
    <w:qFormat/>
    <w:rsid w:val="00CE5E57"/>
    <w:pPr>
      <w:keepNext/>
      <w:keepLines/>
      <w:numPr>
        <w:numId w:val="10"/>
      </w:numPr>
      <w:spacing w:before="480" w:after="0"/>
      <w:outlineLvl w:val="0"/>
    </w:pPr>
    <w:rPr>
      <w:rFonts w:ascii="Cambria" w:eastAsia="Times New Roman" w:hAnsi="Cambria" w:cs="Times New Roman"/>
      <w:b/>
      <w:bCs/>
      <w:sz w:val="28"/>
      <w:szCs w:val="28"/>
    </w:rPr>
  </w:style>
  <w:style w:type="paragraph" w:styleId="Heading2">
    <w:name w:val="heading 2"/>
    <w:aliases w:val="mi"/>
    <w:basedOn w:val="Normal"/>
    <w:next w:val="Normal"/>
    <w:link w:val="Heading2Char"/>
    <w:qFormat/>
    <w:rsid w:val="00CE5E57"/>
    <w:pPr>
      <w:keepNext/>
      <w:keepLines/>
      <w:numPr>
        <w:ilvl w:val="1"/>
        <w:numId w:val="10"/>
      </w:numPr>
      <w:spacing w:before="200" w:after="0"/>
      <w:outlineLvl w:val="1"/>
    </w:pPr>
    <w:rPr>
      <w:rFonts w:ascii="Cambria" w:eastAsia="Times New Roman" w:hAnsi="Cambria" w:cs="Times New Roman"/>
      <w:b/>
      <w:bCs/>
      <w:sz w:val="26"/>
      <w:szCs w:val="26"/>
    </w:rPr>
  </w:style>
  <w:style w:type="paragraph" w:styleId="Heading3">
    <w:name w:val="heading 3"/>
    <w:basedOn w:val="Normal"/>
    <w:next w:val="Normal"/>
    <w:link w:val="Heading3Char"/>
    <w:qFormat/>
    <w:rsid w:val="00CE5E57"/>
    <w:pPr>
      <w:keepNext/>
      <w:keepLines/>
      <w:numPr>
        <w:ilvl w:val="2"/>
        <w:numId w:val="10"/>
      </w:numPr>
      <w:spacing w:before="200" w:after="0"/>
      <w:outlineLvl w:val="2"/>
    </w:pPr>
    <w:rPr>
      <w:rFonts w:ascii="Cambria" w:eastAsia="Times New Roman" w:hAnsi="Cambria" w:cs="Times New Roman"/>
      <w:b/>
      <w:bCs/>
    </w:rPr>
  </w:style>
  <w:style w:type="paragraph" w:styleId="Heading4">
    <w:name w:val="heading 4"/>
    <w:basedOn w:val="Normal"/>
    <w:next w:val="Normal"/>
    <w:link w:val="Heading4Char"/>
    <w:qFormat/>
    <w:rsid w:val="00CE5E57"/>
    <w:pPr>
      <w:keepNext/>
      <w:keepLines/>
      <w:numPr>
        <w:ilvl w:val="3"/>
        <w:numId w:val="10"/>
      </w:numPr>
      <w:spacing w:before="200" w:after="0"/>
      <w:outlineLvl w:val="3"/>
    </w:pPr>
    <w:rPr>
      <w:rFonts w:ascii="Cambria" w:eastAsia="Times New Roman" w:hAnsi="Cambria" w:cs="Times New Roman"/>
      <w:b/>
      <w:bCs/>
      <w:i/>
      <w:iCs/>
    </w:rPr>
  </w:style>
  <w:style w:type="paragraph" w:styleId="Heading5">
    <w:name w:val="heading 5"/>
    <w:basedOn w:val="Normal"/>
    <w:next w:val="Normal"/>
    <w:link w:val="Heading5Char"/>
    <w:qFormat/>
    <w:rsid w:val="00CE5E57"/>
    <w:pPr>
      <w:keepNext/>
      <w:keepLines/>
      <w:numPr>
        <w:ilvl w:val="4"/>
        <w:numId w:val="10"/>
      </w:numPr>
      <w:spacing w:before="200" w:after="0"/>
      <w:outlineLvl w:val="4"/>
    </w:pPr>
    <w:rPr>
      <w:rFonts w:ascii="Cambria" w:eastAsia="Times New Roman" w:hAnsi="Cambria" w:cs="Times New Roman"/>
    </w:rPr>
  </w:style>
  <w:style w:type="paragraph" w:styleId="Heading6">
    <w:name w:val="heading 6"/>
    <w:basedOn w:val="Normal"/>
    <w:next w:val="Normal"/>
    <w:link w:val="Heading6Char"/>
    <w:qFormat/>
    <w:rsid w:val="00CE5E57"/>
    <w:pPr>
      <w:keepNext/>
      <w:keepLines/>
      <w:numPr>
        <w:ilvl w:val="5"/>
        <w:numId w:val="10"/>
      </w:numPr>
      <w:spacing w:before="200" w:after="0"/>
      <w:outlineLvl w:val="5"/>
    </w:pPr>
    <w:rPr>
      <w:rFonts w:ascii="Cambria" w:eastAsia="Times New Roman" w:hAnsi="Cambria" w:cs="Times New Roman"/>
      <w:i/>
      <w:iCs/>
    </w:rPr>
  </w:style>
  <w:style w:type="paragraph" w:styleId="Heading7">
    <w:name w:val="heading 7"/>
    <w:basedOn w:val="Normal"/>
    <w:next w:val="Normal"/>
    <w:link w:val="Heading7Char"/>
    <w:qFormat/>
    <w:rsid w:val="00CE5E57"/>
    <w:pPr>
      <w:keepNext/>
      <w:keepLines/>
      <w:numPr>
        <w:ilvl w:val="6"/>
        <w:numId w:val="10"/>
      </w:numPr>
      <w:spacing w:before="200" w:after="0"/>
      <w:outlineLvl w:val="6"/>
    </w:pPr>
    <w:rPr>
      <w:rFonts w:ascii="Cambria" w:eastAsia="Times New Roman" w:hAnsi="Cambria" w:cs="Times New Roman"/>
      <w:i/>
      <w:iCs/>
    </w:rPr>
  </w:style>
  <w:style w:type="paragraph" w:styleId="Heading8">
    <w:name w:val="heading 8"/>
    <w:basedOn w:val="Normal"/>
    <w:next w:val="Normal"/>
    <w:link w:val="Heading8Char"/>
    <w:qFormat/>
    <w:rsid w:val="00CE5E57"/>
    <w:pPr>
      <w:keepNext/>
      <w:keepLines/>
      <w:numPr>
        <w:ilvl w:val="7"/>
        <w:numId w:val="10"/>
      </w:numPr>
      <w:spacing w:before="200" w:after="0"/>
      <w:outlineLvl w:val="7"/>
    </w:pPr>
    <w:rPr>
      <w:rFonts w:ascii="Cambria" w:eastAsia="Times New Roman" w:hAnsi="Cambria" w:cs="Times New Roman"/>
      <w:sz w:val="20"/>
      <w:szCs w:val="20"/>
    </w:rPr>
  </w:style>
  <w:style w:type="paragraph" w:styleId="Heading9">
    <w:name w:val="heading 9"/>
    <w:basedOn w:val="Normal"/>
    <w:next w:val="Normal"/>
    <w:link w:val="Heading9Char"/>
    <w:qFormat/>
    <w:rsid w:val="00CE5E57"/>
    <w:pPr>
      <w:keepNext/>
      <w:keepLines/>
      <w:numPr>
        <w:ilvl w:val="8"/>
        <w:numId w:val="10"/>
      </w:numPr>
      <w:spacing w:before="200" w:after="0"/>
      <w:outlineLvl w:val="8"/>
    </w:pPr>
    <w:rPr>
      <w:rFonts w:ascii="Cambria" w:eastAsia="Times New Roman" w:hAnsi="Cambria" w:cs="Times New Roman"/>
      <w:i/>
      <w:iCs/>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CE5E57"/>
    <w:pPr>
      <w:spacing w:after="0" w:line="240" w:lineRule="auto"/>
    </w:pPr>
    <w:rPr>
      <w:rFonts w:ascii="Tahoma" w:hAnsi="Tahoma" w:cs="Tahoma"/>
      <w:sz w:val="16"/>
      <w:szCs w:val="16"/>
    </w:rPr>
  </w:style>
  <w:style w:type="character" w:customStyle="1" w:styleId="BalloonTextChar">
    <w:name w:val="Balloon Text Char"/>
    <w:link w:val="BalloonText"/>
    <w:uiPriority w:val="99"/>
    <w:semiHidden/>
    <w:rsid w:val="00CE5E57"/>
    <w:rPr>
      <w:rFonts w:ascii="Tahoma" w:eastAsia="Arial" w:hAnsi="Tahoma" w:cs="Tahoma"/>
      <w:color w:val="000000"/>
      <w:sz w:val="16"/>
      <w:szCs w:val="16"/>
    </w:rPr>
  </w:style>
  <w:style w:type="paragraph" w:styleId="Header">
    <w:name w:val="header"/>
    <w:basedOn w:val="Normal"/>
    <w:link w:val="HeaderChar"/>
    <w:uiPriority w:val="99"/>
    <w:unhideWhenUsed/>
    <w:rsid w:val="00CE5E57"/>
    <w:pPr>
      <w:tabs>
        <w:tab w:val="center" w:pos="4513"/>
        <w:tab w:val="right" w:pos="9026"/>
      </w:tabs>
      <w:spacing w:after="0" w:line="240" w:lineRule="auto"/>
    </w:pPr>
  </w:style>
  <w:style w:type="character" w:customStyle="1" w:styleId="HeaderChar">
    <w:name w:val="Header Char"/>
    <w:link w:val="Header"/>
    <w:uiPriority w:val="99"/>
    <w:rsid w:val="00CE5E57"/>
    <w:rPr>
      <w:rFonts w:ascii="Arial" w:eastAsia="Arial" w:hAnsi="Arial" w:cs="Arial"/>
      <w:color w:val="000000"/>
    </w:rPr>
  </w:style>
  <w:style w:type="paragraph" w:styleId="Footer">
    <w:name w:val="footer"/>
    <w:basedOn w:val="Normal"/>
    <w:link w:val="FooterChar"/>
    <w:uiPriority w:val="99"/>
    <w:rsid w:val="00CE5E57"/>
    <w:pPr>
      <w:tabs>
        <w:tab w:val="center" w:pos="4153"/>
        <w:tab w:val="right" w:pos="8306"/>
      </w:tabs>
      <w:spacing w:after="240" w:line="300" w:lineRule="atLeast"/>
      <w:jc w:val="both"/>
    </w:pPr>
    <w:rPr>
      <w:rFonts w:ascii="Times New Roman" w:eastAsia="Times New Roman" w:hAnsi="Times New Roman" w:cs="Times New Roman"/>
      <w:szCs w:val="20"/>
      <w:lang w:eastAsia="en-US"/>
    </w:rPr>
  </w:style>
  <w:style w:type="character" w:customStyle="1" w:styleId="FooterChar">
    <w:name w:val="Footer Char"/>
    <w:link w:val="Footer"/>
    <w:uiPriority w:val="99"/>
    <w:rsid w:val="00CE5E57"/>
    <w:rPr>
      <w:rFonts w:ascii="Times New Roman" w:eastAsia="Times New Roman" w:hAnsi="Times New Roman" w:cs="Times New Roman"/>
      <w:color w:val="000000"/>
      <w:szCs w:val="20"/>
      <w:lang w:eastAsia="en-US"/>
    </w:rPr>
  </w:style>
  <w:style w:type="character" w:customStyle="1" w:styleId="Heading1Char">
    <w:name w:val="Heading 1 Char"/>
    <w:aliases w:val="Heading 1mi Char"/>
    <w:link w:val="Heading1"/>
    <w:rsid w:val="00CE5E57"/>
    <w:rPr>
      <w:rFonts w:ascii="Cambria" w:hAnsi="Cambria"/>
      <w:b/>
      <w:bCs/>
      <w:color w:val="000000"/>
      <w:sz w:val="28"/>
      <w:szCs w:val="28"/>
    </w:rPr>
  </w:style>
  <w:style w:type="character" w:customStyle="1" w:styleId="Heading2Char">
    <w:name w:val="Heading 2 Char"/>
    <w:aliases w:val="mi Char"/>
    <w:link w:val="Heading2"/>
    <w:rsid w:val="00CE5E57"/>
    <w:rPr>
      <w:rFonts w:ascii="Cambria" w:hAnsi="Cambria"/>
      <w:b/>
      <w:bCs/>
      <w:color w:val="000000"/>
      <w:sz w:val="26"/>
      <w:szCs w:val="26"/>
    </w:rPr>
  </w:style>
  <w:style w:type="character" w:customStyle="1" w:styleId="Heading3Char">
    <w:name w:val="Heading 3 Char"/>
    <w:link w:val="Heading3"/>
    <w:rsid w:val="00CE5E57"/>
    <w:rPr>
      <w:rFonts w:ascii="Cambria" w:hAnsi="Cambria"/>
      <w:b/>
      <w:bCs/>
      <w:color w:val="000000"/>
      <w:sz w:val="22"/>
      <w:szCs w:val="22"/>
    </w:rPr>
  </w:style>
  <w:style w:type="character" w:customStyle="1" w:styleId="Heading4Char">
    <w:name w:val="Heading 4 Char"/>
    <w:link w:val="Heading4"/>
    <w:rsid w:val="00CE5E57"/>
    <w:rPr>
      <w:rFonts w:ascii="Cambria" w:hAnsi="Cambria"/>
      <w:b/>
      <w:bCs/>
      <w:i/>
      <w:iCs/>
      <w:color w:val="000000"/>
      <w:sz w:val="22"/>
      <w:szCs w:val="22"/>
    </w:rPr>
  </w:style>
  <w:style w:type="character" w:customStyle="1" w:styleId="Heading5Char">
    <w:name w:val="Heading 5 Char"/>
    <w:link w:val="Heading5"/>
    <w:rsid w:val="00CE5E57"/>
    <w:rPr>
      <w:rFonts w:ascii="Cambria" w:hAnsi="Cambria"/>
      <w:color w:val="000000"/>
      <w:sz w:val="22"/>
      <w:szCs w:val="22"/>
    </w:rPr>
  </w:style>
  <w:style w:type="character" w:customStyle="1" w:styleId="Heading6Char">
    <w:name w:val="Heading 6 Char"/>
    <w:link w:val="Heading6"/>
    <w:rsid w:val="00CE5E57"/>
    <w:rPr>
      <w:rFonts w:ascii="Cambria" w:hAnsi="Cambria"/>
      <w:i/>
      <w:iCs/>
      <w:color w:val="000000"/>
      <w:sz w:val="22"/>
      <w:szCs w:val="22"/>
    </w:rPr>
  </w:style>
  <w:style w:type="character" w:customStyle="1" w:styleId="Heading7Char">
    <w:name w:val="Heading 7 Char"/>
    <w:link w:val="Heading7"/>
    <w:rsid w:val="00CE5E57"/>
    <w:rPr>
      <w:rFonts w:ascii="Cambria" w:hAnsi="Cambria"/>
      <w:i/>
      <w:iCs/>
      <w:color w:val="000000"/>
      <w:sz w:val="22"/>
      <w:szCs w:val="22"/>
    </w:rPr>
  </w:style>
  <w:style w:type="character" w:customStyle="1" w:styleId="Heading8Char">
    <w:name w:val="Heading 8 Char"/>
    <w:link w:val="Heading8"/>
    <w:rsid w:val="00CE5E57"/>
    <w:rPr>
      <w:rFonts w:ascii="Cambria" w:hAnsi="Cambria"/>
      <w:color w:val="000000"/>
    </w:rPr>
  </w:style>
  <w:style w:type="character" w:customStyle="1" w:styleId="Heading9Char">
    <w:name w:val="Heading 9 Char"/>
    <w:link w:val="Heading9"/>
    <w:rsid w:val="00CE5E57"/>
    <w:rPr>
      <w:rFonts w:ascii="Cambria" w:hAnsi="Cambria"/>
      <w:i/>
      <w:iCs/>
      <w:color w:val="000000"/>
    </w:rPr>
  </w:style>
  <w:style w:type="character" w:styleId="PlaceholderText">
    <w:name w:val="Placeholder Text"/>
    <w:uiPriority w:val="99"/>
    <w:rsid w:val="00CE5E57"/>
    <w:rPr>
      <w:rFonts w:ascii="Arial" w:eastAsia="Arial" w:hAnsi="Arial" w:cs="Arial"/>
      <w:color w:val="000000"/>
    </w:rPr>
  </w:style>
  <w:style w:type="paragraph" w:customStyle="1" w:styleId="Abstract">
    <w:name w:val="Abstract"/>
    <w:link w:val="AbstractChar"/>
    <w:rsid w:val="00CE5E57"/>
    <w:pPr>
      <w:spacing w:after="120"/>
    </w:pPr>
    <w:rPr>
      <w:rFonts w:ascii="Arial" w:eastAsia="Arial Unicode MS" w:hAnsi="Arial" w:cs="Arial"/>
      <w:color w:val="000000"/>
      <w:sz w:val="24"/>
      <w:szCs w:val="24"/>
      <w:lang w:val="en-US" w:eastAsia="en-US"/>
    </w:rPr>
  </w:style>
  <w:style w:type="character" w:customStyle="1" w:styleId="AbstractChar">
    <w:name w:val="Abstract Char"/>
    <w:link w:val="Abstract"/>
    <w:rsid w:val="00CE5E57"/>
    <w:rPr>
      <w:rFonts w:ascii="Arial" w:eastAsia="Arial Unicode MS" w:hAnsi="Arial" w:cs="Arial"/>
      <w:color w:val="000000"/>
      <w:sz w:val="24"/>
      <w:szCs w:val="24"/>
      <w:lang w:val="en-US" w:eastAsia="en-US"/>
    </w:rPr>
  </w:style>
  <w:style w:type="paragraph" w:customStyle="1" w:styleId="Annex">
    <w:name w:val="Annex"/>
    <w:basedOn w:val="Paragraph"/>
    <w:next w:val="Paragraph"/>
    <w:qFormat/>
    <w:rsid w:val="00CE5E57"/>
    <w:pPr>
      <w:numPr>
        <w:numId w:val="11"/>
      </w:numPr>
      <w:spacing w:before="240" w:after="240"/>
      <w:ind w:left="0" w:firstLine="0"/>
    </w:pPr>
    <w:rPr>
      <w:b/>
    </w:rPr>
  </w:style>
  <w:style w:type="paragraph" w:customStyle="1" w:styleId="AuthoringGroup">
    <w:name w:val="Authoring Group"/>
    <w:link w:val="AuthoringGroupChar"/>
    <w:rsid w:val="00CE5E57"/>
    <w:pPr>
      <w:spacing w:after="120"/>
    </w:pPr>
    <w:rPr>
      <w:rFonts w:ascii="Arial" w:eastAsia="Arial Unicode MS" w:hAnsi="Arial" w:cs="Arial"/>
      <w:color w:val="000000"/>
      <w:sz w:val="24"/>
      <w:szCs w:val="22"/>
      <w:lang w:val="en-US" w:eastAsia="en-US"/>
    </w:rPr>
  </w:style>
  <w:style w:type="character" w:customStyle="1" w:styleId="AuthoringGroupChar">
    <w:name w:val="Authoring Group Char"/>
    <w:link w:val="AuthoringGroup"/>
    <w:rsid w:val="00CE5E57"/>
    <w:rPr>
      <w:rFonts w:ascii="Arial" w:eastAsia="Arial Unicode MS" w:hAnsi="Arial" w:cs="Arial"/>
      <w:color w:val="000000"/>
      <w:sz w:val="24"/>
      <w:lang w:val="en-US" w:eastAsia="en-US"/>
    </w:rPr>
  </w:style>
  <w:style w:type="paragraph" w:customStyle="1" w:styleId="Background">
    <w:name w:val="Background"/>
    <w:aliases w:val="(A) Background"/>
    <w:basedOn w:val="Normal"/>
    <w:rsid w:val="00CE5E57"/>
    <w:pPr>
      <w:numPr>
        <w:numId w:val="1"/>
      </w:numPr>
      <w:spacing w:before="120" w:after="120" w:line="300" w:lineRule="atLeast"/>
      <w:jc w:val="both"/>
    </w:pPr>
    <w:rPr>
      <w:rFonts w:eastAsia="Arial Unicode MS"/>
      <w:szCs w:val="20"/>
      <w:lang w:eastAsia="en-US"/>
    </w:rPr>
  </w:style>
  <w:style w:type="paragraph" w:customStyle="1" w:styleId="BulletList1">
    <w:name w:val="Bullet List 1"/>
    <w:aliases w:val="Bullet1"/>
    <w:basedOn w:val="Normal"/>
    <w:rsid w:val="00CE5E57"/>
    <w:pPr>
      <w:numPr>
        <w:numId w:val="2"/>
      </w:numPr>
      <w:spacing w:after="240" w:line="300" w:lineRule="atLeast"/>
      <w:jc w:val="both"/>
    </w:pPr>
    <w:rPr>
      <w:rFonts w:eastAsia="Arial Unicode MS"/>
      <w:szCs w:val="20"/>
      <w:lang w:eastAsia="en-US"/>
    </w:rPr>
  </w:style>
  <w:style w:type="paragraph" w:customStyle="1" w:styleId="BulletList2">
    <w:name w:val="Bullet List 2"/>
    <w:aliases w:val="Bullet2"/>
    <w:basedOn w:val="Normal"/>
    <w:rsid w:val="00CE5E57"/>
    <w:pPr>
      <w:numPr>
        <w:numId w:val="3"/>
      </w:numPr>
      <w:spacing w:after="120" w:line="240" w:lineRule="auto"/>
      <w:ind w:left="1080" w:hanging="720"/>
      <w:jc w:val="both"/>
    </w:pPr>
    <w:rPr>
      <w:rFonts w:eastAsia="Arial Unicode MS"/>
      <w:szCs w:val="20"/>
      <w:lang w:eastAsia="en-US"/>
    </w:rPr>
  </w:style>
  <w:style w:type="paragraph" w:customStyle="1" w:styleId="BulletList3">
    <w:name w:val="Bullet List 3"/>
    <w:aliases w:val="Bullet3"/>
    <w:basedOn w:val="Normal"/>
    <w:rsid w:val="00CE5E57"/>
    <w:pPr>
      <w:numPr>
        <w:numId w:val="4"/>
      </w:numPr>
      <w:spacing w:after="240" w:line="240" w:lineRule="auto"/>
      <w:jc w:val="both"/>
    </w:pPr>
    <w:rPr>
      <w:rFonts w:eastAsia="Arial Unicode MS"/>
      <w:szCs w:val="20"/>
      <w:lang w:eastAsia="en-US"/>
    </w:rPr>
  </w:style>
  <w:style w:type="paragraph" w:customStyle="1" w:styleId="TitleClause">
    <w:name w:val="Title Clause"/>
    <w:basedOn w:val="Normal"/>
    <w:rsid w:val="008B7077"/>
    <w:pPr>
      <w:keepNext/>
      <w:numPr>
        <w:numId w:val="24"/>
      </w:numPr>
      <w:spacing w:before="120" w:after="120" w:line="276" w:lineRule="auto"/>
      <w:jc w:val="both"/>
      <w:outlineLvl w:val="0"/>
    </w:pPr>
    <w:rPr>
      <w:rFonts w:ascii="Calibri" w:eastAsia="Arial Unicode MS" w:hAnsi="Calibri" w:cs="Calibri"/>
      <w:b/>
      <w:color w:val="auto"/>
      <w:kern w:val="28"/>
      <w:szCs w:val="20"/>
      <w:lang w:eastAsia="en-US"/>
    </w:rPr>
  </w:style>
  <w:style w:type="paragraph" w:customStyle="1" w:styleId="ScheduleTitleClause">
    <w:name w:val="Schedule Title Clause"/>
    <w:basedOn w:val="Normal"/>
    <w:rsid w:val="00CE5E57"/>
    <w:pPr>
      <w:keepNext/>
      <w:numPr>
        <w:ilvl w:val="2"/>
        <w:numId w:val="22"/>
      </w:numPr>
      <w:spacing w:before="240" w:after="240" w:line="300" w:lineRule="atLeast"/>
      <w:jc w:val="both"/>
      <w:outlineLvl w:val="0"/>
    </w:pPr>
    <w:rPr>
      <w:rFonts w:eastAsia="Arial Unicode MS"/>
      <w:b/>
      <w:kern w:val="28"/>
      <w:szCs w:val="20"/>
      <w:lang w:eastAsia="en-US"/>
    </w:rPr>
  </w:style>
  <w:style w:type="paragraph" w:customStyle="1" w:styleId="ClauseNoTitle">
    <w:name w:val="Clause No Title"/>
    <w:basedOn w:val="TitleClause"/>
    <w:rsid w:val="00CE5E57"/>
    <w:rPr>
      <w:b w:val="0"/>
      <w:smallCaps/>
      <w:color w:val="000000"/>
    </w:rPr>
  </w:style>
  <w:style w:type="paragraph" w:customStyle="1" w:styleId="ClosingPara">
    <w:name w:val="Closing Para"/>
    <w:basedOn w:val="Normal"/>
    <w:rsid w:val="00CE5E57"/>
    <w:pPr>
      <w:spacing w:before="120" w:after="240" w:line="300" w:lineRule="atLeast"/>
      <w:jc w:val="both"/>
    </w:pPr>
    <w:rPr>
      <w:rFonts w:eastAsia="Arial Unicode MS"/>
      <w:szCs w:val="20"/>
      <w:lang w:eastAsia="en-US"/>
    </w:rPr>
  </w:style>
  <w:style w:type="paragraph" w:customStyle="1" w:styleId="ClosingSignOff">
    <w:name w:val="Closing SignOff"/>
    <w:basedOn w:val="Normal"/>
    <w:rsid w:val="00CE5E57"/>
    <w:pPr>
      <w:spacing w:after="120" w:line="300" w:lineRule="atLeast"/>
      <w:jc w:val="both"/>
    </w:pPr>
    <w:rPr>
      <w:rFonts w:eastAsia="Arial Unicode MS"/>
      <w:szCs w:val="20"/>
      <w:lang w:eastAsia="en-US"/>
    </w:rPr>
  </w:style>
  <w:style w:type="paragraph" w:customStyle="1" w:styleId="CoversheetTitle">
    <w:name w:val="Coversheet Title"/>
    <w:basedOn w:val="Normal"/>
    <w:autoRedefine/>
    <w:rsid w:val="00CE5E57"/>
    <w:pPr>
      <w:spacing w:before="480" w:after="480" w:line="300" w:lineRule="atLeast"/>
      <w:jc w:val="center"/>
    </w:pPr>
    <w:rPr>
      <w:rFonts w:eastAsia="Arial Unicode MS"/>
      <w:b/>
      <w:smallCaps/>
      <w:sz w:val="28"/>
      <w:szCs w:val="20"/>
      <w:lang w:eastAsia="en-US"/>
    </w:rPr>
  </w:style>
  <w:style w:type="paragraph" w:customStyle="1" w:styleId="CoverSheetHeading">
    <w:name w:val="Cover Sheet Heading"/>
    <w:aliases w:val="Coversheet Title2"/>
    <w:basedOn w:val="CoversheetTitle"/>
    <w:rsid w:val="00CE5E57"/>
  </w:style>
  <w:style w:type="paragraph" w:customStyle="1" w:styleId="CoverSheetSubjectText">
    <w:name w:val="Cover Sheet Subject Text"/>
    <w:basedOn w:val="Normal"/>
    <w:rsid w:val="00CE5E57"/>
    <w:pPr>
      <w:spacing w:after="0" w:line="300" w:lineRule="atLeast"/>
      <w:jc w:val="center"/>
    </w:pPr>
    <w:rPr>
      <w:rFonts w:eastAsia="Arial Unicode MS"/>
      <w:szCs w:val="20"/>
      <w:lang w:eastAsia="en-US"/>
    </w:rPr>
  </w:style>
  <w:style w:type="paragraph" w:customStyle="1" w:styleId="CoverSheetSubjectTitle">
    <w:name w:val="Cover Sheet Subject Title"/>
    <w:basedOn w:val="Normal"/>
    <w:rsid w:val="00CE5E57"/>
    <w:pPr>
      <w:spacing w:after="0" w:line="300" w:lineRule="atLeast"/>
      <w:jc w:val="center"/>
    </w:pPr>
    <w:rPr>
      <w:rFonts w:eastAsia="Arial Unicode MS"/>
      <w:szCs w:val="20"/>
      <w:lang w:eastAsia="en-US"/>
    </w:rPr>
  </w:style>
  <w:style w:type="paragraph" w:customStyle="1" w:styleId="DefinedTermPara">
    <w:name w:val="Defined Term Para"/>
    <w:basedOn w:val="Paragraph"/>
    <w:qFormat/>
    <w:rsid w:val="00CE5E57"/>
    <w:pPr>
      <w:numPr>
        <w:numId w:val="23"/>
      </w:numPr>
    </w:pPr>
  </w:style>
  <w:style w:type="paragraph" w:customStyle="1" w:styleId="DescriptiveHeading">
    <w:name w:val="DescriptiveHeading"/>
    <w:next w:val="Paragraph"/>
    <w:link w:val="DescriptiveHeadingChar"/>
    <w:rsid w:val="00CE5E57"/>
    <w:pPr>
      <w:spacing w:before="360" w:after="360"/>
      <w:outlineLvl w:val="0"/>
    </w:pPr>
    <w:rPr>
      <w:rFonts w:ascii="Arial" w:eastAsia="Arial Unicode MS" w:hAnsi="Arial" w:cs="Arial"/>
      <w:b/>
      <w:color w:val="000000"/>
      <w:sz w:val="22"/>
      <w:szCs w:val="22"/>
      <w:lang w:val="en-US" w:eastAsia="en-US"/>
    </w:rPr>
  </w:style>
  <w:style w:type="character" w:customStyle="1" w:styleId="DescriptiveHeadingChar">
    <w:name w:val="DescriptiveHeading Char"/>
    <w:link w:val="DescriptiveHeading"/>
    <w:rsid w:val="00CE5E57"/>
    <w:rPr>
      <w:rFonts w:ascii="Arial" w:eastAsia="Arial Unicode MS" w:hAnsi="Arial" w:cs="Arial"/>
      <w:b/>
      <w:color w:val="000000"/>
      <w:lang w:val="en-US" w:eastAsia="en-US"/>
    </w:rPr>
  </w:style>
  <w:style w:type="paragraph" w:customStyle="1" w:styleId="DraftingnoteSection1Para">
    <w:name w:val="Draftingnote Section1 Para"/>
    <w:basedOn w:val="Normal"/>
    <w:rsid w:val="00CE5E57"/>
    <w:pPr>
      <w:spacing w:after="120" w:line="300" w:lineRule="atLeast"/>
      <w:jc w:val="both"/>
    </w:pPr>
    <w:rPr>
      <w:rFonts w:eastAsia="Arial Unicode MS"/>
      <w:szCs w:val="20"/>
      <w:lang w:eastAsia="en-US"/>
    </w:rPr>
  </w:style>
  <w:style w:type="paragraph" w:customStyle="1" w:styleId="DraftingnoteSection1Title">
    <w:name w:val="Draftingnote Section1 Title"/>
    <w:basedOn w:val="Normal"/>
    <w:rsid w:val="00CE5E57"/>
    <w:pPr>
      <w:spacing w:after="120" w:line="300" w:lineRule="atLeast"/>
      <w:jc w:val="both"/>
    </w:pPr>
    <w:rPr>
      <w:rFonts w:eastAsia="Arial Unicode MS"/>
      <w:b/>
      <w:sz w:val="36"/>
      <w:szCs w:val="20"/>
      <w:lang w:eastAsia="en-US"/>
    </w:rPr>
  </w:style>
  <w:style w:type="paragraph" w:customStyle="1" w:styleId="DraftingnoteSection2Para">
    <w:name w:val="Draftingnote Section2 Para"/>
    <w:basedOn w:val="Normal"/>
    <w:rsid w:val="00CE5E57"/>
    <w:pPr>
      <w:spacing w:after="120" w:line="300" w:lineRule="atLeast"/>
      <w:jc w:val="both"/>
    </w:pPr>
    <w:rPr>
      <w:rFonts w:eastAsia="Arial Unicode MS"/>
      <w:szCs w:val="20"/>
      <w:lang w:eastAsia="en-US"/>
    </w:rPr>
  </w:style>
  <w:style w:type="paragraph" w:customStyle="1" w:styleId="DraftingnoteSection2Title">
    <w:name w:val="Draftingnote Section2 Title"/>
    <w:basedOn w:val="Normal"/>
    <w:rsid w:val="00CE5E57"/>
    <w:pPr>
      <w:spacing w:after="120" w:line="300" w:lineRule="atLeast"/>
      <w:jc w:val="both"/>
    </w:pPr>
    <w:rPr>
      <w:rFonts w:eastAsia="Arial Unicode MS"/>
      <w:b/>
      <w:sz w:val="28"/>
      <w:szCs w:val="20"/>
      <w:lang w:eastAsia="en-US"/>
    </w:rPr>
  </w:style>
  <w:style w:type="paragraph" w:customStyle="1" w:styleId="DraftingnoteSection3Para">
    <w:name w:val="Draftingnote Section3 Para"/>
    <w:basedOn w:val="Normal"/>
    <w:rsid w:val="00CE5E57"/>
    <w:pPr>
      <w:spacing w:after="120" w:line="300" w:lineRule="atLeast"/>
      <w:jc w:val="both"/>
    </w:pPr>
    <w:rPr>
      <w:rFonts w:eastAsia="Arial Unicode MS"/>
      <w:szCs w:val="20"/>
      <w:lang w:eastAsia="en-US"/>
    </w:rPr>
  </w:style>
  <w:style w:type="paragraph" w:customStyle="1" w:styleId="DraftingnoteSection3Title">
    <w:name w:val="Draftingnote Section3 Title"/>
    <w:basedOn w:val="Normal"/>
    <w:rsid w:val="00CE5E57"/>
    <w:pPr>
      <w:spacing w:after="120" w:line="300" w:lineRule="atLeast"/>
      <w:jc w:val="both"/>
    </w:pPr>
    <w:rPr>
      <w:rFonts w:eastAsia="Arial Unicode MS"/>
      <w:b/>
      <w:i/>
      <w:sz w:val="28"/>
      <w:szCs w:val="20"/>
      <w:lang w:eastAsia="en-US"/>
    </w:rPr>
  </w:style>
  <w:style w:type="paragraph" w:customStyle="1" w:styleId="DraftingnoteSection4Para">
    <w:name w:val="Draftingnote Section4 Para"/>
    <w:basedOn w:val="Normal"/>
    <w:rsid w:val="00CE5E57"/>
    <w:pPr>
      <w:spacing w:after="120" w:line="300" w:lineRule="atLeast"/>
      <w:jc w:val="both"/>
    </w:pPr>
    <w:rPr>
      <w:rFonts w:eastAsia="Arial Unicode MS"/>
      <w:szCs w:val="20"/>
      <w:lang w:eastAsia="en-US"/>
    </w:rPr>
  </w:style>
  <w:style w:type="paragraph" w:customStyle="1" w:styleId="DraftingnoteSection4Title">
    <w:name w:val="Draftingnote Section4 Title"/>
    <w:basedOn w:val="Normal"/>
    <w:rsid w:val="00CE5E57"/>
    <w:pPr>
      <w:spacing w:after="120" w:line="300" w:lineRule="atLeast"/>
      <w:jc w:val="both"/>
    </w:pPr>
    <w:rPr>
      <w:rFonts w:eastAsia="Arial Unicode MS"/>
      <w:b/>
      <w:i/>
      <w:sz w:val="28"/>
      <w:szCs w:val="20"/>
      <w:lang w:eastAsia="en-US"/>
    </w:rPr>
  </w:style>
  <w:style w:type="paragraph" w:customStyle="1" w:styleId="DraftingnoteTitle">
    <w:name w:val="Draftingnote Title"/>
    <w:basedOn w:val="Normal"/>
    <w:rsid w:val="00CE5E57"/>
    <w:pPr>
      <w:spacing w:after="120" w:line="300" w:lineRule="atLeast"/>
      <w:jc w:val="both"/>
    </w:pPr>
    <w:rPr>
      <w:rFonts w:eastAsia="Arial Unicode MS"/>
      <w:b/>
      <w:sz w:val="28"/>
      <w:szCs w:val="20"/>
      <w:lang w:eastAsia="en-US"/>
    </w:rPr>
  </w:style>
  <w:style w:type="paragraph" w:customStyle="1" w:styleId="FulltextBridgehead">
    <w:name w:val="Fulltext Bridgehead"/>
    <w:basedOn w:val="Normal"/>
    <w:rsid w:val="00CE5E57"/>
    <w:pPr>
      <w:spacing w:after="120" w:line="300" w:lineRule="atLeast"/>
      <w:jc w:val="both"/>
    </w:pPr>
    <w:rPr>
      <w:rFonts w:eastAsia="Arial Unicode MS"/>
      <w:b/>
      <w:sz w:val="48"/>
      <w:szCs w:val="20"/>
      <w:lang w:eastAsia="en-US"/>
    </w:rPr>
  </w:style>
  <w:style w:type="paragraph" w:customStyle="1" w:styleId="FulltextSection1Para">
    <w:name w:val="Fulltext Section1 Para"/>
    <w:basedOn w:val="Normal"/>
    <w:rsid w:val="00CE5E57"/>
    <w:pPr>
      <w:spacing w:after="120" w:line="300" w:lineRule="atLeast"/>
      <w:jc w:val="both"/>
    </w:pPr>
    <w:rPr>
      <w:rFonts w:eastAsia="Arial Unicode MS"/>
      <w:szCs w:val="20"/>
      <w:lang w:eastAsia="en-US"/>
    </w:rPr>
  </w:style>
  <w:style w:type="paragraph" w:customStyle="1" w:styleId="FulltextSection1Title">
    <w:name w:val="Fulltext Section1 Title"/>
    <w:basedOn w:val="Normal"/>
    <w:rsid w:val="00CE5E57"/>
    <w:pPr>
      <w:spacing w:after="120" w:line="300" w:lineRule="atLeast"/>
      <w:jc w:val="both"/>
    </w:pPr>
    <w:rPr>
      <w:rFonts w:eastAsia="Arial Unicode MS"/>
      <w:b/>
      <w:sz w:val="36"/>
      <w:szCs w:val="20"/>
      <w:lang w:eastAsia="en-US"/>
    </w:rPr>
  </w:style>
  <w:style w:type="paragraph" w:customStyle="1" w:styleId="FulltextSection2Para">
    <w:name w:val="Fulltext Section2 Para"/>
    <w:basedOn w:val="Normal"/>
    <w:rsid w:val="00CE5E57"/>
    <w:pPr>
      <w:spacing w:after="120" w:line="300" w:lineRule="atLeast"/>
      <w:jc w:val="both"/>
    </w:pPr>
    <w:rPr>
      <w:rFonts w:eastAsia="Arial Unicode MS"/>
      <w:szCs w:val="20"/>
      <w:lang w:eastAsia="en-US"/>
    </w:rPr>
  </w:style>
  <w:style w:type="paragraph" w:customStyle="1" w:styleId="FulltextSection2Title">
    <w:name w:val="Fulltext Section2 Title"/>
    <w:basedOn w:val="Normal"/>
    <w:rsid w:val="00CE5E57"/>
    <w:pPr>
      <w:spacing w:after="120" w:line="300" w:lineRule="atLeast"/>
      <w:jc w:val="both"/>
    </w:pPr>
    <w:rPr>
      <w:rFonts w:eastAsia="Arial Unicode MS"/>
      <w:b/>
      <w:sz w:val="28"/>
      <w:szCs w:val="20"/>
      <w:lang w:eastAsia="en-US"/>
    </w:rPr>
  </w:style>
  <w:style w:type="paragraph" w:customStyle="1" w:styleId="FulltextSection3Para">
    <w:name w:val="Fulltext Section3 Para"/>
    <w:basedOn w:val="Normal"/>
    <w:rsid w:val="00CE5E57"/>
    <w:pPr>
      <w:spacing w:after="120" w:line="300" w:lineRule="atLeast"/>
      <w:jc w:val="both"/>
    </w:pPr>
    <w:rPr>
      <w:rFonts w:eastAsia="Arial Unicode MS"/>
      <w:szCs w:val="20"/>
      <w:lang w:eastAsia="en-US"/>
    </w:rPr>
  </w:style>
  <w:style w:type="paragraph" w:customStyle="1" w:styleId="FulltextSection3Title">
    <w:name w:val="Fulltext Section3 Title"/>
    <w:basedOn w:val="Normal"/>
    <w:rsid w:val="00CE5E57"/>
    <w:pPr>
      <w:spacing w:after="120" w:line="300" w:lineRule="atLeast"/>
      <w:jc w:val="both"/>
    </w:pPr>
    <w:rPr>
      <w:rFonts w:eastAsia="Arial Unicode MS"/>
      <w:b/>
      <w:i/>
      <w:sz w:val="28"/>
      <w:szCs w:val="20"/>
      <w:lang w:eastAsia="en-US"/>
    </w:rPr>
  </w:style>
  <w:style w:type="paragraph" w:customStyle="1" w:styleId="FulltextSection4Para">
    <w:name w:val="Fulltext Section4 Para"/>
    <w:basedOn w:val="Normal"/>
    <w:rsid w:val="00CE5E57"/>
    <w:pPr>
      <w:spacing w:after="120" w:line="300" w:lineRule="atLeast"/>
      <w:jc w:val="both"/>
    </w:pPr>
    <w:rPr>
      <w:rFonts w:eastAsia="Arial Unicode MS"/>
      <w:szCs w:val="20"/>
      <w:lang w:eastAsia="en-US"/>
    </w:rPr>
  </w:style>
  <w:style w:type="paragraph" w:customStyle="1" w:styleId="FulltextSection4Title">
    <w:name w:val="Fulltext Section4 Title"/>
    <w:basedOn w:val="Normal"/>
    <w:rsid w:val="00CE5E57"/>
    <w:pPr>
      <w:spacing w:after="120" w:line="300" w:lineRule="atLeast"/>
      <w:jc w:val="both"/>
    </w:pPr>
    <w:rPr>
      <w:rFonts w:eastAsia="Arial Unicode MS"/>
      <w:b/>
      <w:i/>
      <w:sz w:val="28"/>
      <w:szCs w:val="20"/>
      <w:lang w:eastAsia="en-US"/>
    </w:rPr>
  </w:style>
  <w:style w:type="paragraph" w:customStyle="1" w:styleId="GlossItemGlossdefPara">
    <w:name w:val="GlossItem Glossdef Para"/>
    <w:basedOn w:val="Normal"/>
    <w:rsid w:val="00CE5E57"/>
    <w:pPr>
      <w:spacing w:after="120" w:line="300" w:lineRule="atLeast"/>
      <w:jc w:val="both"/>
    </w:pPr>
    <w:rPr>
      <w:rFonts w:eastAsia="Arial Unicode MS"/>
      <w:szCs w:val="20"/>
      <w:lang w:eastAsia="en-US"/>
    </w:rPr>
  </w:style>
  <w:style w:type="paragraph" w:customStyle="1" w:styleId="GlossItemGlossterm">
    <w:name w:val="GlossItem Glossterm"/>
    <w:basedOn w:val="Normal"/>
    <w:rsid w:val="00CE5E57"/>
    <w:pPr>
      <w:spacing w:after="120" w:line="300" w:lineRule="atLeast"/>
      <w:jc w:val="both"/>
    </w:pPr>
    <w:rPr>
      <w:rFonts w:eastAsia="Arial Unicode MS"/>
      <w:b/>
      <w:sz w:val="48"/>
      <w:szCs w:val="20"/>
      <w:lang w:eastAsia="en-US"/>
    </w:rPr>
  </w:style>
  <w:style w:type="paragraph" w:customStyle="1" w:styleId="HeadingAddressLine">
    <w:name w:val="Heading Address Line"/>
    <w:basedOn w:val="Normal"/>
    <w:rsid w:val="00CE5E57"/>
    <w:pPr>
      <w:spacing w:after="120" w:line="300" w:lineRule="atLeast"/>
      <w:jc w:val="both"/>
    </w:pPr>
    <w:rPr>
      <w:rFonts w:eastAsia="Arial Unicode MS"/>
      <w:szCs w:val="20"/>
      <w:lang w:eastAsia="en-US"/>
    </w:rPr>
  </w:style>
  <w:style w:type="paragraph" w:customStyle="1" w:styleId="HeadingDate">
    <w:name w:val="Heading Date"/>
    <w:basedOn w:val="Normal"/>
    <w:rsid w:val="00CE5E57"/>
    <w:pPr>
      <w:spacing w:after="120" w:line="300" w:lineRule="atLeast"/>
      <w:jc w:val="both"/>
    </w:pPr>
    <w:rPr>
      <w:rFonts w:eastAsia="Arial Unicode MS"/>
      <w:szCs w:val="20"/>
      <w:lang w:eastAsia="en-US"/>
    </w:rPr>
  </w:style>
  <w:style w:type="paragraph" w:customStyle="1" w:styleId="HeadingLetterheadBasedOnAttribute">
    <w:name w:val="Heading Letterhead Based On Attribute"/>
    <w:basedOn w:val="Normal"/>
    <w:rsid w:val="00CE5E57"/>
    <w:pPr>
      <w:spacing w:after="120" w:line="300" w:lineRule="atLeast"/>
      <w:jc w:val="both"/>
    </w:pPr>
    <w:rPr>
      <w:rFonts w:eastAsia="Arial Unicode MS"/>
      <w:szCs w:val="20"/>
      <w:lang w:eastAsia="en-US"/>
    </w:rPr>
  </w:style>
  <w:style w:type="paragraph" w:customStyle="1" w:styleId="HeadingSalutation">
    <w:name w:val="Heading Salutation"/>
    <w:basedOn w:val="Normal"/>
    <w:rsid w:val="00CE5E57"/>
    <w:pPr>
      <w:spacing w:after="120" w:line="300" w:lineRule="atLeast"/>
      <w:jc w:val="both"/>
    </w:pPr>
    <w:rPr>
      <w:rFonts w:eastAsia="Arial Unicode MS"/>
      <w:szCs w:val="20"/>
      <w:lang w:eastAsia="en-US"/>
    </w:rPr>
  </w:style>
  <w:style w:type="paragraph" w:customStyle="1" w:styleId="IgnoredSpacing">
    <w:name w:val="Ignored Spacing"/>
    <w:link w:val="IgnoredSpacingChar"/>
    <w:rsid w:val="00CE5E57"/>
    <w:pPr>
      <w:spacing w:after="120"/>
    </w:pPr>
    <w:rPr>
      <w:rFonts w:ascii="Arial" w:eastAsia="Arial Unicode MS" w:hAnsi="Arial" w:cs="Arial"/>
      <w:color w:val="000000"/>
      <w:sz w:val="24"/>
      <w:szCs w:val="24"/>
      <w:lang w:val="en-US" w:eastAsia="en-US"/>
    </w:rPr>
  </w:style>
  <w:style w:type="character" w:customStyle="1" w:styleId="IgnoredSpacingChar">
    <w:name w:val="Ignored Spacing Char"/>
    <w:link w:val="IgnoredSpacing"/>
    <w:rsid w:val="00CE5E57"/>
    <w:rPr>
      <w:rFonts w:ascii="Arial" w:eastAsia="Arial Unicode MS" w:hAnsi="Arial" w:cs="Arial"/>
      <w:color w:val="000000"/>
      <w:sz w:val="24"/>
      <w:szCs w:val="24"/>
      <w:lang w:val="en-US" w:eastAsia="en-US"/>
    </w:rPr>
  </w:style>
  <w:style w:type="paragraph" w:customStyle="1" w:styleId="InternalAuthor">
    <w:name w:val="Internal Author"/>
    <w:link w:val="InternalAuthorChar"/>
    <w:rsid w:val="00CE5E57"/>
    <w:pPr>
      <w:spacing w:after="120"/>
    </w:pPr>
    <w:rPr>
      <w:rFonts w:ascii="Arial" w:eastAsia="Arial Unicode MS" w:hAnsi="Arial" w:cs="Arial"/>
      <w:color w:val="000000"/>
      <w:sz w:val="24"/>
      <w:szCs w:val="22"/>
      <w:lang w:val="en-US" w:eastAsia="en-US"/>
    </w:rPr>
  </w:style>
  <w:style w:type="character" w:customStyle="1" w:styleId="InternalAuthorChar">
    <w:name w:val="Internal Author Char"/>
    <w:link w:val="InternalAuthor"/>
    <w:rsid w:val="00CE5E57"/>
    <w:rPr>
      <w:rFonts w:ascii="Arial" w:eastAsia="Arial Unicode MS" w:hAnsi="Arial" w:cs="Arial"/>
      <w:color w:val="000000"/>
      <w:sz w:val="24"/>
      <w:lang w:val="en-US" w:eastAsia="en-US"/>
    </w:rPr>
  </w:style>
  <w:style w:type="paragraph" w:customStyle="1" w:styleId="MaintenanceEditor">
    <w:name w:val="Maintenance Editor"/>
    <w:link w:val="MaintenanceEditorChar"/>
    <w:rsid w:val="00CE5E57"/>
    <w:pPr>
      <w:spacing w:after="120"/>
    </w:pPr>
    <w:rPr>
      <w:rFonts w:ascii="Arial" w:eastAsia="Arial Unicode MS" w:hAnsi="Arial" w:cs="Arial"/>
      <w:color w:val="000000"/>
      <w:sz w:val="24"/>
      <w:szCs w:val="22"/>
      <w:lang w:val="en-US" w:eastAsia="en-US"/>
    </w:rPr>
  </w:style>
  <w:style w:type="character" w:customStyle="1" w:styleId="MaintenanceEditorChar">
    <w:name w:val="Maintenance Editor Char"/>
    <w:link w:val="MaintenanceEditor"/>
    <w:rsid w:val="00CE5E57"/>
    <w:rPr>
      <w:rFonts w:ascii="Arial" w:eastAsia="Arial Unicode MS" w:hAnsi="Arial" w:cs="Arial"/>
      <w:color w:val="000000"/>
      <w:sz w:val="24"/>
      <w:lang w:val="en-US" w:eastAsia="en-US"/>
    </w:rPr>
  </w:style>
  <w:style w:type="paragraph" w:customStyle="1" w:styleId="ParaClause">
    <w:name w:val="Para Clause"/>
    <w:basedOn w:val="Normal"/>
    <w:rsid w:val="00CE5E57"/>
    <w:pPr>
      <w:spacing w:before="120" w:after="120" w:line="300" w:lineRule="atLeast"/>
      <w:ind w:left="720"/>
      <w:jc w:val="both"/>
    </w:pPr>
    <w:rPr>
      <w:rFonts w:eastAsia="Arial Unicode MS"/>
      <w:szCs w:val="20"/>
      <w:lang w:eastAsia="en-US"/>
    </w:rPr>
  </w:style>
  <w:style w:type="paragraph" w:customStyle="1" w:styleId="Parasubclause1">
    <w:name w:val="Para subclause 1"/>
    <w:basedOn w:val="Normal"/>
    <w:rsid w:val="00CE5E57"/>
    <w:pPr>
      <w:spacing w:before="240" w:after="120" w:line="300" w:lineRule="atLeast"/>
      <w:ind w:left="720"/>
      <w:jc w:val="both"/>
    </w:pPr>
    <w:rPr>
      <w:rFonts w:eastAsia="Arial Unicode MS"/>
      <w:szCs w:val="20"/>
      <w:lang w:eastAsia="en-US"/>
    </w:rPr>
  </w:style>
  <w:style w:type="paragraph" w:customStyle="1" w:styleId="Untitledsubclause1">
    <w:name w:val="Untitled subclause 1"/>
    <w:basedOn w:val="Normal"/>
    <w:rsid w:val="008B7077"/>
    <w:pPr>
      <w:numPr>
        <w:ilvl w:val="1"/>
        <w:numId w:val="24"/>
      </w:numPr>
      <w:spacing w:before="120" w:after="120" w:line="276" w:lineRule="auto"/>
      <w:jc w:val="both"/>
      <w:outlineLvl w:val="1"/>
    </w:pPr>
    <w:rPr>
      <w:rFonts w:asciiTheme="minorHAnsi" w:eastAsia="Arial Unicode MS" w:hAnsiTheme="minorHAnsi" w:cstheme="minorHAnsi"/>
      <w:szCs w:val="20"/>
      <w:lang w:eastAsia="en-US"/>
    </w:rPr>
  </w:style>
  <w:style w:type="paragraph" w:customStyle="1" w:styleId="ScheduleUntitledsubclause1">
    <w:name w:val="Schedule Untitled subclause 1"/>
    <w:basedOn w:val="Normal"/>
    <w:rsid w:val="00CE5E57"/>
    <w:pPr>
      <w:numPr>
        <w:ilvl w:val="3"/>
        <w:numId w:val="22"/>
      </w:numPr>
      <w:spacing w:before="280" w:after="120" w:line="300" w:lineRule="atLeast"/>
      <w:jc w:val="both"/>
      <w:outlineLvl w:val="1"/>
    </w:pPr>
    <w:rPr>
      <w:rFonts w:eastAsia="Arial Unicode MS"/>
      <w:szCs w:val="20"/>
      <w:lang w:eastAsia="en-US"/>
    </w:rPr>
  </w:style>
  <w:style w:type="paragraph" w:customStyle="1" w:styleId="Parasubclause2">
    <w:name w:val="Para subclause 2"/>
    <w:basedOn w:val="Normal"/>
    <w:rsid w:val="00CE5E57"/>
    <w:pPr>
      <w:spacing w:after="240" w:line="300" w:lineRule="atLeast"/>
      <w:ind w:left="1559"/>
      <w:jc w:val="both"/>
    </w:pPr>
    <w:rPr>
      <w:rFonts w:eastAsia="Arial Unicode MS"/>
      <w:szCs w:val="20"/>
      <w:lang w:eastAsia="en-US"/>
    </w:rPr>
  </w:style>
  <w:style w:type="paragraph" w:customStyle="1" w:styleId="Untitledsubclause2">
    <w:name w:val="Untitled subclause 2"/>
    <w:basedOn w:val="Normal"/>
    <w:rsid w:val="00CE5E57"/>
    <w:pPr>
      <w:numPr>
        <w:ilvl w:val="2"/>
        <w:numId w:val="24"/>
      </w:numPr>
      <w:spacing w:after="120" w:line="300" w:lineRule="atLeast"/>
      <w:jc w:val="both"/>
      <w:outlineLvl w:val="2"/>
    </w:pPr>
    <w:rPr>
      <w:rFonts w:eastAsia="Arial Unicode MS"/>
      <w:szCs w:val="20"/>
      <w:lang w:eastAsia="en-US"/>
    </w:rPr>
  </w:style>
  <w:style w:type="paragraph" w:customStyle="1" w:styleId="ScheduleUntitledsubclause2">
    <w:name w:val="Schedule Untitled subclause 2"/>
    <w:basedOn w:val="Normal"/>
    <w:rsid w:val="00CE5E57"/>
    <w:pPr>
      <w:numPr>
        <w:ilvl w:val="4"/>
        <w:numId w:val="22"/>
      </w:numPr>
      <w:spacing w:after="120" w:line="300" w:lineRule="atLeast"/>
      <w:jc w:val="both"/>
      <w:outlineLvl w:val="2"/>
    </w:pPr>
    <w:rPr>
      <w:rFonts w:eastAsia="Arial Unicode MS"/>
      <w:szCs w:val="20"/>
      <w:lang w:eastAsia="en-US"/>
    </w:rPr>
  </w:style>
  <w:style w:type="paragraph" w:customStyle="1" w:styleId="Parasubclause3">
    <w:name w:val="Para subclause 3"/>
    <w:basedOn w:val="Normal"/>
    <w:next w:val="Untitledsubclause2"/>
    <w:rsid w:val="00CE5E57"/>
    <w:pPr>
      <w:spacing w:after="120" w:line="300" w:lineRule="atLeast"/>
      <w:ind w:left="2268"/>
      <w:jc w:val="both"/>
    </w:pPr>
    <w:rPr>
      <w:rFonts w:eastAsia="Arial Unicode MS"/>
      <w:szCs w:val="20"/>
      <w:lang w:eastAsia="en-US"/>
    </w:rPr>
  </w:style>
  <w:style w:type="paragraph" w:customStyle="1" w:styleId="Untitledsubclause3">
    <w:name w:val="Untitled subclause 3"/>
    <w:basedOn w:val="Normal"/>
    <w:rsid w:val="00CE5E57"/>
    <w:pPr>
      <w:numPr>
        <w:ilvl w:val="3"/>
        <w:numId w:val="24"/>
      </w:numPr>
      <w:tabs>
        <w:tab w:val="left" w:pos="2261"/>
      </w:tabs>
      <w:spacing w:after="120" w:line="300" w:lineRule="atLeast"/>
      <w:jc w:val="both"/>
      <w:outlineLvl w:val="3"/>
    </w:pPr>
    <w:rPr>
      <w:rFonts w:eastAsia="Arial Unicode MS"/>
      <w:szCs w:val="20"/>
      <w:lang w:eastAsia="en-US"/>
    </w:rPr>
  </w:style>
  <w:style w:type="paragraph" w:customStyle="1" w:styleId="ScheduleUntitledsubclause3">
    <w:name w:val="Schedule Untitled subclause 3"/>
    <w:basedOn w:val="Normal"/>
    <w:rsid w:val="00CE5E57"/>
    <w:pPr>
      <w:numPr>
        <w:ilvl w:val="5"/>
        <w:numId w:val="22"/>
      </w:numPr>
      <w:tabs>
        <w:tab w:val="left" w:pos="2261"/>
      </w:tabs>
      <w:spacing w:after="120" w:line="300" w:lineRule="atLeast"/>
      <w:jc w:val="both"/>
      <w:outlineLvl w:val="3"/>
    </w:pPr>
    <w:rPr>
      <w:rFonts w:eastAsia="Arial Unicode MS"/>
      <w:szCs w:val="20"/>
      <w:lang w:eastAsia="en-US"/>
    </w:rPr>
  </w:style>
  <w:style w:type="paragraph" w:customStyle="1" w:styleId="Parasubclause4">
    <w:name w:val="Para subclause 4"/>
    <w:basedOn w:val="Parasubclause3"/>
    <w:rsid w:val="00CE5E57"/>
    <w:pPr>
      <w:spacing w:after="240"/>
      <w:ind w:left="3028"/>
    </w:pPr>
  </w:style>
  <w:style w:type="paragraph" w:customStyle="1" w:styleId="Untitledsubclause4">
    <w:name w:val="Untitled subclause 4"/>
    <w:basedOn w:val="Normal"/>
    <w:rsid w:val="00CE5E57"/>
    <w:pPr>
      <w:numPr>
        <w:ilvl w:val="4"/>
        <w:numId w:val="24"/>
      </w:numPr>
      <w:spacing w:after="120" w:line="300" w:lineRule="atLeast"/>
      <w:jc w:val="both"/>
      <w:outlineLvl w:val="4"/>
    </w:pPr>
    <w:rPr>
      <w:rFonts w:eastAsia="Arial Unicode MS"/>
      <w:szCs w:val="20"/>
      <w:lang w:eastAsia="en-US"/>
    </w:rPr>
  </w:style>
  <w:style w:type="paragraph" w:customStyle="1" w:styleId="ScheduleUntitledsubclause4">
    <w:name w:val="Schedule Untitled subclause 4"/>
    <w:basedOn w:val="Normal"/>
    <w:rsid w:val="00CE5E57"/>
    <w:pPr>
      <w:spacing w:after="120" w:line="300" w:lineRule="atLeast"/>
      <w:jc w:val="both"/>
      <w:outlineLvl w:val="4"/>
    </w:pPr>
    <w:rPr>
      <w:rFonts w:eastAsia="Arial Unicode MS"/>
      <w:szCs w:val="20"/>
      <w:lang w:eastAsia="en-US"/>
    </w:rPr>
  </w:style>
  <w:style w:type="paragraph" w:customStyle="1" w:styleId="Para">
    <w:name w:val="Para"/>
    <w:aliases w:val="PLC Style - Normal"/>
    <w:basedOn w:val="Normal"/>
    <w:rsid w:val="00CE5E57"/>
    <w:pPr>
      <w:spacing w:after="120" w:line="300" w:lineRule="atLeast"/>
      <w:jc w:val="both"/>
    </w:pPr>
    <w:rPr>
      <w:rFonts w:eastAsia="Arial Unicode MS"/>
      <w:szCs w:val="20"/>
      <w:lang w:eastAsia="en-US"/>
    </w:rPr>
  </w:style>
  <w:style w:type="paragraph" w:customStyle="1" w:styleId="Parties">
    <w:name w:val="Parties"/>
    <w:aliases w:val="(1) Parties"/>
    <w:basedOn w:val="Normal"/>
    <w:rsid w:val="00CE5E57"/>
    <w:pPr>
      <w:numPr>
        <w:numId w:val="5"/>
      </w:numPr>
      <w:spacing w:before="120" w:after="120" w:line="300" w:lineRule="atLeast"/>
      <w:jc w:val="both"/>
    </w:pPr>
    <w:rPr>
      <w:rFonts w:eastAsia="Arial Unicode MS"/>
      <w:szCs w:val="20"/>
      <w:lang w:eastAsia="en-US"/>
    </w:rPr>
  </w:style>
  <w:style w:type="paragraph" w:customStyle="1" w:styleId="ResourceHistoryAuthor">
    <w:name w:val="Resource History Author"/>
    <w:link w:val="ResourceHistoryAuthorChar"/>
    <w:rsid w:val="00CE5E57"/>
    <w:pPr>
      <w:spacing w:after="120"/>
    </w:pPr>
    <w:rPr>
      <w:rFonts w:ascii="Arial" w:eastAsia="Arial Unicode MS" w:hAnsi="Arial" w:cs="Arial"/>
      <w:color w:val="000000"/>
      <w:sz w:val="24"/>
      <w:szCs w:val="24"/>
      <w:lang w:val="en-US" w:eastAsia="en-US"/>
    </w:rPr>
  </w:style>
  <w:style w:type="character" w:customStyle="1" w:styleId="ResourceHistoryAuthorChar">
    <w:name w:val="Resource History Author Char"/>
    <w:link w:val="ResourceHistoryAuthor"/>
    <w:rsid w:val="00CE5E57"/>
    <w:rPr>
      <w:rFonts w:ascii="Arial" w:eastAsia="Arial Unicode MS" w:hAnsi="Arial" w:cs="Arial"/>
      <w:color w:val="000000"/>
      <w:sz w:val="24"/>
      <w:szCs w:val="24"/>
      <w:lang w:val="en-US" w:eastAsia="en-US"/>
    </w:rPr>
  </w:style>
  <w:style w:type="paragraph" w:customStyle="1" w:styleId="ResourceHistoryDate">
    <w:name w:val="Resource History Date"/>
    <w:link w:val="ResourceHistoryDateChar"/>
    <w:rsid w:val="00CE5E57"/>
    <w:pPr>
      <w:spacing w:after="120"/>
    </w:pPr>
    <w:rPr>
      <w:rFonts w:ascii="Arial" w:eastAsia="Arial Unicode MS" w:hAnsi="Arial" w:cs="Arial"/>
      <w:color w:val="000000"/>
      <w:sz w:val="24"/>
      <w:szCs w:val="24"/>
      <w:lang w:val="en-US" w:eastAsia="en-US"/>
    </w:rPr>
  </w:style>
  <w:style w:type="character" w:customStyle="1" w:styleId="ResourceHistoryDateChar">
    <w:name w:val="Resource History Date Char"/>
    <w:link w:val="ResourceHistoryDate"/>
    <w:rsid w:val="00CE5E57"/>
    <w:rPr>
      <w:rFonts w:ascii="Arial" w:eastAsia="Arial Unicode MS" w:hAnsi="Arial" w:cs="Arial"/>
      <w:color w:val="000000"/>
      <w:sz w:val="24"/>
      <w:szCs w:val="24"/>
      <w:lang w:val="en-US" w:eastAsia="en-US"/>
    </w:rPr>
  </w:style>
  <w:style w:type="paragraph" w:customStyle="1" w:styleId="ResourceHistoryDesc">
    <w:name w:val="Resource History Desc"/>
    <w:link w:val="ResourceHistoryDescChar"/>
    <w:rsid w:val="00CE5E57"/>
    <w:pPr>
      <w:spacing w:after="120"/>
    </w:pPr>
    <w:rPr>
      <w:rFonts w:ascii="Verdana" w:hAnsi="Verdana" w:cs="Verdana"/>
      <w:color w:val="000000"/>
      <w:sz w:val="18"/>
      <w:szCs w:val="24"/>
      <w:lang w:val="en-US" w:eastAsia="en-US"/>
    </w:rPr>
  </w:style>
  <w:style w:type="character" w:customStyle="1" w:styleId="ResourceHistoryDescChar">
    <w:name w:val="Resource History Desc Char"/>
    <w:link w:val="ResourceHistoryDesc"/>
    <w:rsid w:val="00CE5E57"/>
    <w:rPr>
      <w:rFonts w:ascii="Verdana" w:eastAsia="Times New Roman" w:hAnsi="Verdana" w:cs="Verdana"/>
      <w:color w:val="000000"/>
      <w:sz w:val="18"/>
      <w:szCs w:val="24"/>
      <w:lang w:val="en-US" w:eastAsia="en-US"/>
    </w:rPr>
  </w:style>
  <w:style w:type="paragraph" w:customStyle="1" w:styleId="ResourceHistoryTitle">
    <w:name w:val="Resource History Title"/>
    <w:link w:val="ResourceHistoryTitleChar"/>
    <w:rsid w:val="00CE5E57"/>
    <w:pPr>
      <w:spacing w:after="120"/>
    </w:pPr>
    <w:rPr>
      <w:rFonts w:ascii="Arial" w:eastAsia="Arial Unicode MS" w:hAnsi="Arial" w:cs="Arial"/>
      <w:b/>
      <w:bCs/>
      <w:color w:val="000000"/>
      <w:sz w:val="24"/>
      <w:szCs w:val="22"/>
      <w:lang w:val="en-US" w:eastAsia="en-US"/>
    </w:rPr>
  </w:style>
  <w:style w:type="character" w:customStyle="1" w:styleId="ResourceHistoryTitleChar">
    <w:name w:val="Resource History Title Char"/>
    <w:link w:val="ResourceHistoryTitle"/>
    <w:rsid w:val="00CE5E57"/>
    <w:rPr>
      <w:rFonts w:ascii="Arial" w:eastAsia="Arial Unicode MS" w:hAnsi="Arial" w:cs="Arial"/>
      <w:b/>
      <w:bCs/>
      <w:color w:val="000000"/>
      <w:sz w:val="24"/>
      <w:lang w:val="en-US" w:eastAsia="en-US"/>
    </w:rPr>
  </w:style>
  <w:style w:type="paragraph" w:customStyle="1" w:styleId="ResourceType">
    <w:name w:val="Resource Type"/>
    <w:link w:val="ResourceTypeChar"/>
    <w:rsid w:val="00CE5E57"/>
    <w:pPr>
      <w:spacing w:after="120"/>
    </w:pPr>
    <w:rPr>
      <w:rFonts w:ascii="Arial" w:eastAsia="Arial Unicode MS" w:hAnsi="Arial" w:cs="Arial"/>
      <w:color w:val="000000"/>
      <w:sz w:val="24"/>
      <w:szCs w:val="24"/>
      <w:lang w:val="en-US" w:eastAsia="en-US"/>
    </w:rPr>
  </w:style>
  <w:style w:type="character" w:customStyle="1" w:styleId="ResourceTypeChar">
    <w:name w:val="Resource Type Char"/>
    <w:link w:val="ResourceType"/>
    <w:rsid w:val="00CE5E57"/>
    <w:rPr>
      <w:rFonts w:ascii="Arial" w:eastAsia="Arial Unicode MS" w:hAnsi="Arial" w:cs="Arial"/>
      <w:color w:val="000000"/>
      <w:sz w:val="24"/>
      <w:szCs w:val="24"/>
      <w:lang w:val="en-US" w:eastAsia="en-US"/>
    </w:rPr>
  </w:style>
  <w:style w:type="paragraph" w:customStyle="1" w:styleId="ScheduleHeading-Single">
    <w:name w:val="Schedule Heading - Single"/>
    <w:aliases w:val="Sch   main head inc single"/>
    <w:basedOn w:val="Normal"/>
    <w:next w:val="Normal"/>
    <w:rsid w:val="00CE5E57"/>
    <w:pPr>
      <w:numPr>
        <w:numId w:val="6"/>
      </w:numPr>
      <w:spacing w:before="240" w:after="360" w:line="300" w:lineRule="atLeast"/>
      <w:jc w:val="both"/>
    </w:pPr>
    <w:rPr>
      <w:rFonts w:eastAsia="Arial Unicode MS"/>
      <w:b/>
      <w:kern w:val="28"/>
      <w:szCs w:val="20"/>
      <w:lang w:eastAsia="en-US"/>
    </w:rPr>
  </w:style>
  <w:style w:type="paragraph" w:customStyle="1" w:styleId="ScheduleHeading">
    <w:name w:val="Schedule Heading"/>
    <w:aliases w:val="Sch   main head"/>
    <w:basedOn w:val="Normal"/>
    <w:next w:val="Normal"/>
    <w:autoRedefine/>
    <w:rsid w:val="00CE5E57"/>
    <w:pPr>
      <w:keepNext/>
      <w:pageBreakBefore/>
      <w:numPr>
        <w:numId w:val="7"/>
      </w:numPr>
      <w:spacing w:before="240" w:after="360" w:line="300" w:lineRule="atLeast"/>
      <w:jc w:val="center"/>
      <w:outlineLvl w:val="0"/>
    </w:pPr>
    <w:rPr>
      <w:rFonts w:eastAsia="Arial Unicode MS"/>
      <w:b/>
      <w:kern w:val="28"/>
      <w:szCs w:val="20"/>
      <w:lang w:eastAsia="en-US"/>
    </w:rPr>
  </w:style>
  <w:style w:type="paragraph" w:customStyle="1" w:styleId="SectionHeading">
    <w:name w:val="Section Heading"/>
    <w:aliases w:val="1stIntroHeadings"/>
    <w:basedOn w:val="Normal"/>
    <w:next w:val="Normal"/>
    <w:rsid w:val="00CE5E57"/>
    <w:pPr>
      <w:tabs>
        <w:tab w:val="left" w:pos="709"/>
      </w:tabs>
      <w:spacing w:before="120" w:after="120" w:line="300" w:lineRule="atLeast"/>
      <w:jc w:val="both"/>
    </w:pPr>
    <w:rPr>
      <w:rFonts w:eastAsia="Arial Unicode MS"/>
      <w:b/>
      <w:smallCaps/>
      <w:sz w:val="24"/>
      <w:szCs w:val="20"/>
      <w:lang w:eastAsia="en-US"/>
    </w:rPr>
  </w:style>
  <w:style w:type="paragraph" w:customStyle="1" w:styleId="Shortquestion">
    <w:name w:val="Shortquestion"/>
    <w:basedOn w:val="Normal"/>
    <w:rsid w:val="00CE5E57"/>
    <w:pPr>
      <w:spacing w:after="120" w:line="300" w:lineRule="atLeast"/>
      <w:jc w:val="both"/>
    </w:pPr>
    <w:rPr>
      <w:rFonts w:eastAsia="Arial Unicode MS"/>
      <w:szCs w:val="20"/>
      <w:lang w:eastAsia="en-US"/>
    </w:rPr>
  </w:style>
  <w:style w:type="paragraph" w:customStyle="1" w:styleId="SpeedreadPara">
    <w:name w:val="Speedread Para"/>
    <w:basedOn w:val="Normal"/>
    <w:rsid w:val="00CE5E57"/>
    <w:pPr>
      <w:spacing w:after="120" w:line="300" w:lineRule="atLeast"/>
      <w:jc w:val="both"/>
    </w:pPr>
    <w:rPr>
      <w:rFonts w:eastAsia="Arial Unicode MS"/>
      <w:szCs w:val="20"/>
      <w:lang w:eastAsia="en-US"/>
    </w:rPr>
  </w:style>
  <w:style w:type="paragraph" w:customStyle="1" w:styleId="SpeedreadSection1Para">
    <w:name w:val="Speedread Section1 Para"/>
    <w:basedOn w:val="Normal"/>
    <w:rsid w:val="00CE5E57"/>
    <w:pPr>
      <w:spacing w:after="120" w:line="300" w:lineRule="atLeast"/>
      <w:jc w:val="both"/>
    </w:pPr>
    <w:rPr>
      <w:rFonts w:eastAsia="Arial Unicode MS"/>
      <w:szCs w:val="20"/>
      <w:lang w:eastAsia="en-US"/>
    </w:rPr>
  </w:style>
  <w:style w:type="paragraph" w:customStyle="1" w:styleId="SpeedreadSection1Text">
    <w:name w:val="Speedread Section1 Text"/>
    <w:basedOn w:val="Normal"/>
    <w:rsid w:val="00CE5E57"/>
    <w:pPr>
      <w:spacing w:after="120" w:line="300" w:lineRule="atLeast"/>
      <w:jc w:val="both"/>
    </w:pPr>
    <w:rPr>
      <w:rFonts w:eastAsia="Arial Unicode MS"/>
      <w:szCs w:val="20"/>
      <w:lang w:eastAsia="en-US"/>
    </w:rPr>
  </w:style>
  <w:style w:type="paragraph" w:customStyle="1" w:styleId="SpeedreadText">
    <w:name w:val="Speedread Text"/>
    <w:basedOn w:val="Normal"/>
    <w:rsid w:val="00CE5E57"/>
    <w:pPr>
      <w:spacing w:after="120" w:line="300" w:lineRule="atLeast"/>
      <w:jc w:val="both"/>
    </w:pPr>
    <w:rPr>
      <w:rFonts w:eastAsia="Arial Unicode MS"/>
      <w:szCs w:val="20"/>
      <w:lang w:eastAsia="en-US"/>
    </w:rPr>
  </w:style>
  <w:style w:type="paragraph" w:customStyle="1" w:styleId="SpeedreadTitle">
    <w:name w:val="Speedread Title"/>
    <w:basedOn w:val="Normal"/>
    <w:rsid w:val="00CE5E57"/>
    <w:pPr>
      <w:spacing w:after="120" w:line="300" w:lineRule="atLeast"/>
      <w:jc w:val="both"/>
    </w:pPr>
    <w:rPr>
      <w:rFonts w:eastAsia="Arial Unicode MS"/>
      <w:b/>
      <w:sz w:val="36"/>
      <w:szCs w:val="20"/>
      <w:lang w:eastAsia="en-US"/>
    </w:rPr>
  </w:style>
  <w:style w:type="paragraph" w:customStyle="1" w:styleId="TemplateType">
    <w:name w:val="Template Type"/>
    <w:link w:val="TemplateTypeChar"/>
    <w:rsid w:val="00CE5E57"/>
    <w:pPr>
      <w:spacing w:after="120"/>
    </w:pPr>
    <w:rPr>
      <w:rFonts w:ascii="Arial" w:eastAsia="Arial Unicode MS" w:hAnsi="Arial" w:cs="Arial"/>
      <w:color w:val="000000"/>
      <w:sz w:val="24"/>
      <w:szCs w:val="24"/>
      <w:lang w:val="en-US" w:eastAsia="en-US"/>
    </w:rPr>
  </w:style>
  <w:style w:type="character" w:customStyle="1" w:styleId="TemplateTypeChar">
    <w:name w:val="Template Type Char"/>
    <w:link w:val="TemplateType"/>
    <w:rsid w:val="00CE5E57"/>
    <w:rPr>
      <w:rFonts w:ascii="Arial" w:eastAsia="Arial Unicode MS" w:hAnsi="Arial" w:cs="Arial"/>
      <w:color w:val="000000"/>
      <w:sz w:val="24"/>
      <w:szCs w:val="24"/>
      <w:lang w:val="en-US" w:eastAsia="en-US"/>
    </w:rPr>
  </w:style>
  <w:style w:type="paragraph" w:styleId="Title">
    <w:name w:val="Title"/>
    <w:link w:val="TitleChar"/>
    <w:qFormat/>
    <w:rsid w:val="00CE5E57"/>
    <w:pPr>
      <w:spacing w:after="120"/>
    </w:pPr>
    <w:rPr>
      <w:rFonts w:ascii="Arial" w:eastAsia="Arial Unicode MS" w:hAnsi="Arial" w:cs="Arial"/>
      <w:color w:val="000000"/>
      <w:sz w:val="24"/>
      <w:szCs w:val="22"/>
      <w:lang w:val="en-US" w:eastAsia="en-US"/>
    </w:rPr>
  </w:style>
  <w:style w:type="character" w:customStyle="1" w:styleId="TitleChar">
    <w:name w:val="Title Char"/>
    <w:link w:val="Title"/>
    <w:rsid w:val="00CE5E57"/>
    <w:rPr>
      <w:rFonts w:ascii="Arial" w:eastAsia="Arial Unicode MS" w:hAnsi="Arial" w:cs="Arial"/>
      <w:color w:val="000000"/>
      <w:sz w:val="24"/>
      <w:lang w:val="en-US" w:eastAsia="en-US"/>
    </w:rPr>
  </w:style>
  <w:style w:type="character" w:styleId="Hyperlink">
    <w:name w:val="Hyperlink"/>
    <w:uiPriority w:val="99"/>
    <w:rsid w:val="00CE5E57"/>
    <w:rPr>
      <w:rFonts w:ascii="Arial" w:eastAsia="Arial" w:hAnsi="Arial" w:cs="Arial"/>
      <w:i/>
      <w:color w:val="000000"/>
      <w:u w:val="single"/>
    </w:rPr>
  </w:style>
  <w:style w:type="paragraph" w:customStyle="1" w:styleId="Bullet4">
    <w:name w:val="Bullet4"/>
    <w:basedOn w:val="Normal"/>
    <w:rsid w:val="00CE5E57"/>
    <w:pPr>
      <w:numPr>
        <w:numId w:val="8"/>
      </w:numPr>
      <w:spacing w:after="240" w:line="240" w:lineRule="auto"/>
      <w:jc w:val="both"/>
    </w:pPr>
    <w:rPr>
      <w:rFonts w:ascii="Times New Roman" w:eastAsia="Times New Roman" w:hAnsi="Times New Roman" w:cs="Times New Roman"/>
      <w:szCs w:val="20"/>
      <w:lang w:eastAsia="en-US"/>
    </w:rPr>
  </w:style>
  <w:style w:type="paragraph" w:customStyle="1" w:styleId="Paragraph">
    <w:name w:val="Paragraph"/>
    <w:basedOn w:val="Normal"/>
    <w:link w:val="ParagraphChar"/>
    <w:qFormat/>
    <w:rsid w:val="00CE5E57"/>
    <w:pPr>
      <w:spacing w:after="120" w:line="300" w:lineRule="atLeast"/>
      <w:jc w:val="both"/>
    </w:pPr>
    <w:rPr>
      <w:rFonts w:eastAsia="Arial Unicode MS"/>
      <w:szCs w:val="20"/>
      <w:lang w:eastAsia="en-US"/>
    </w:rPr>
  </w:style>
  <w:style w:type="paragraph" w:customStyle="1" w:styleId="IgnoredTemplateText">
    <w:name w:val="Ignored Template Text"/>
    <w:link w:val="IgnoredTemplateTextChar"/>
    <w:rsid w:val="00CE5E57"/>
    <w:pPr>
      <w:pBdr>
        <w:top w:val="single" w:sz="4" w:space="1" w:color="auto"/>
        <w:left w:val="single" w:sz="4" w:space="4" w:color="auto"/>
        <w:bottom w:val="single" w:sz="4" w:space="1" w:color="auto"/>
        <w:right w:val="single" w:sz="4" w:space="4" w:color="auto"/>
      </w:pBdr>
      <w:shd w:val="pct15" w:color="auto" w:fill="FBD4B4"/>
      <w:spacing w:after="120"/>
    </w:pPr>
    <w:rPr>
      <w:rFonts w:ascii="Arial" w:eastAsia="Arial Unicode MS" w:hAnsi="Arial" w:cs="Arial"/>
      <w:b/>
      <w:i/>
      <w:color w:val="000000"/>
      <w:sz w:val="22"/>
      <w:szCs w:val="18"/>
      <w:lang w:val="en-US" w:eastAsia="en-US"/>
    </w:rPr>
  </w:style>
  <w:style w:type="character" w:customStyle="1" w:styleId="IgnoredTemplateTextChar">
    <w:name w:val="Ignored Template Text Char"/>
    <w:link w:val="IgnoredTemplateText"/>
    <w:rsid w:val="00CE5E57"/>
    <w:rPr>
      <w:rFonts w:ascii="Arial" w:eastAsia="Arial Unicode MS" w:hAnsi="Arial" w:cs="Arial"/>
      <w:b/>
      <w:i/>
      <w:color w:val="000000"/>
      <w:szCs w:val="18"/>
      <w:shd w:val="pct15" w:color="auto" w:fill="FBD4B4"/>
      <w:lang w:val="en-US" w:eastAsia="en-US"/>
    </w:rPr>
  </w:style>
  <w:style w:type="paragraph" w:customStyle="1" w:styleId="InternalTOC">
    <w:name w:val="Internal TOC"/>
    <w:rsid w:val="00CE5E57"/>
    <w:pPr>
      <w:spacing w:after="120"/>
    </w:pPr>
    <w:rPr>
      <w:rFonts w:ascii="Arial" w:eastAsia="Arial Unicode MS" w:hAnsi="Arial" w:cs="Arial"/>
      <w:color w:val="000000"/>
      <w:sz w:val="22"/>
      <w:szCs w:val="22"/>
      <w:lang w:val="en-US" w:eastAsia="en-US"/>
    </w:rPr>
  </w:style>
  <w:style w:type="paragraph" w:customStyle="1" w:styleId="HeadingLevel1">
    <w:name w:val="Heading Level 1"/>
    <w:basedOn w:val="Normal"/>
    <w:next w:val="Paragraph"/>
    <w:rsid w:val="00CE5E57"/>
    <w:pPr>
      <w:keepNext/>
      <w:spacing w:after="120" w:line="300" w:lineRule="atLeast"/>
      <w:jc w:val="both"/>
      <w:outlineLvl w:val="1"/>
    </w:pPr>
    <w:rPr>
      <w:rFonts w:eastAsia="Arial Unicode MS"/>
      <w:b/>
      <w:sz w:val="36"/>
      <w:szCs w:val="20"/>
      <w:lang w:eastAsia="en-US"/>
    </w:rPr>
  </w:style>
  <w:style w:type="paragraph" w:customStyle="1" w:styleId="HeadingLevel2">
    <w:name w:val="Heading Level 2"/>
    <w:basedOn w:val="Normal"/>
    <w:next w:val="Paragraph"/>
    <w:rsid w:val="00CE5E57"/>
    <w:pPr>
      <w:keepNext/>
      <w:spacing w:after="120" w:line="300" w:lineRule="atLeast"/>
      <w:jc w:val="both"/>
      <w:outlineLvl w:val="2"/>
    </w:pPr>
    <w:rPr>
      <w:rFonts w:eastAsia="Arial Unicode MS"/>
      <w:b/>
      <w:sz w:val="28"/>
      <w:szCs w:val="20"/>
      <w:lang w:eastAsia="en-US"/>
    </w:rPr>
  </w:style>
  <w:style w:type="paragraph" w:customStyle="1" w:styleId="HeadingLevel3">
    <w:name w:val="Heading Level 3"/>
    <w:basedOn w:val="Normal"/>
    <w:next w:val="Paragraph"/>
    <w:rsid w:val="00CE5E57"/>
    <w:pPr>
      <w:keepNext/>
      <w:spacing w:after="120" w:line="300" w:lineRule="atLeast"/>
      <w:jc w:val="both"/>
      <w:outlineLvl w:val="3"/>
    </w:pPr>
    <w:rPr>
      <w:rFonts w:eastAsia="Arial Unicode MS"/>
      <w:b/>
      <w:i/>
      <w:sz w:val="28"/>
      <w:szCs w:val="20"/>
      <w:lang w:eastAsia="en-US"/>
    </w:rPr>
  </w:style>
  <w:style w:type="paragraph" w:customStyle="1" w:styleId="PinPointRef">
    <w:name w:val="PinPoint Ref"/>
    <w:link w:val="PinPointRefChar"/>
    <w:qFormat/>
    <w:rsid w:val="00CE5E57"/>
    <w:rPr>
      <w:rFonts w:ascii="Times New Roman" w:hAnsi="Times New Roman"/>
      <w:b/>
      <w:vanish/>
      <w:color w:val="000000"/>
      <w:sz w:val="18"/>
      <w:lang w:eastAsia="en-US"/>
    </w:rPr>
  </w:style>
  <w:style w:type="character" w:customStyle="1" w:styleId="PinPointRefChar">
    <w:name w:val="PinPoint Ref Char"/>
    <w:link w:val="PinPointRef"/>
    <w:rsid w:val="00CE5E57"/>
    <w:rPr>
      <w:rFonts w:ascii="Times New Roman" w:eastAsia="Times New Roman" w:hAnsi="Times New Roman" w:cs="Times New Roman"/>
      <w:b/>
      <w:vanish/>
      <w:color w:val="000000"/>
      <w:sz w:val="18"/>
      <w:szCs w:val="20"/>
      <w:lang w:eastAsia="en-US"/>
    </w:rPr>
  </w:style>
  <w:style w:type="paragraph" w:customStyle="1" w:styleId="BlockQuote">
    <w:name w:val="Block Quote"/>
    <w:link w:val="BlockQuoteChar"/>
    <w:qFormat/>
    <w:rsid w:val="00CE5E57"/>
    <w:pPr>
      <w:spacing w:before="120"/>
      <w:ind w:left="720"/>
    </w:pPr>
    <w:rPr>
      <w:rFonts w:ascii="Arial" w:eastAsia="Arial Unicode MS" w:hAnsi="Arial" w:cs="Arial"/>
      <w:color w:val="000000"/>
      <w:sz w:val="18"/>
      <w:lang w:eastAsia="en-US"/>
    </w:rPr>
  </w:style>
  <w:style w:type="character" w:customStyle="1" w:styleId="BlockQuoteChar">
    <w:name w:val="Block Quote Char"/>
    <w:link w:val="BlockQuote"/>
    <w:rsid w:val="00CE5E57"/>
    <w:rPr>
      <w:rFonts w:ascii="Arial" w:eastAsia="Arial Unicode MS" w:hAnsi="Arial" w:cs="Arial"/>
      <w:color w:val="000000"/>
      <w:sz w:val="18"/>
      <w:szCs w:val="20"/>
      <w:lang w:eastAsia="en-US"/>
    </w:rPr>
  </w:style>
  <w:style w:type="paragraph" w:customStyle="1" w:styleId="ListParagraphLevel1">
    <w:name w:val="List Paragraph Level 1"/>
    <w:link w:val="ListParagraphLevel1Char"/>
    <w:rsid w:val="00CE5E57"/>
    <w:pPr>
      <w:spacing w:after="120"/>
      <w:ind w:left="357"/>
      <w:jc w:val="both"/>
    </w:pPr>
    <w:rPr>
      <w:rFonts w:ascii="Arial" w:eastAsia="Arial Unicode MS" w:hAnsi="Arial" w:cs="Arial"/>
      <w:color w:val="000000"/>
      <w:sz w:val="22"/>
      <w:szCs w:val="24"/>
      <w:lang w:val="en-US" w:eastAsia="en-US"/>
    </w:rPr>
  </w:style>
  <w:style w:type="paragraph" w:customStyle="1" w:styleId="ListParagraphLevel2">
    <w:name w:val="List Paragraph Level 2"/>
    <w:link w:val="ListParagraphLevel2Char"/>
    <w:qFormat/>
    <w:rsid w:val="00CE5E57"/>
    <w:pPr>
      <w:spacing w:after="120"/>
      <w:ind w:left="1077"/>
      <w:jc w:val="both"/>
    </w:pPr>
    <w:rPr>
      <w:rFonts w:ascii="Arial" w:eastAsia="Arial Unicode MS" w:hAnsi="Arial" w:cs="Arial"/>
      <w:color w:val="000000"/>
      <w:sz w:val="22"/>
      <w:szCs w:val="24"/>
      <w:lang w:val="en-US" w:eastAsia="en-US"/>
    </w:rPr>
  </w:style>
  <w:style w:type="character" w:customStyle="1" w:styleId="ListParagraphLevel1Char">
    <w:name w:val="List Paragraph Level 1 Char"/>
    <w:link w:val="ListParagraphLevel1"/>
    <w:rsid w:val="00CE5E57"/>
    <w:rPr>
      <w:rFonts w:ascii="Arial" w:eastAsia="Arial Unicode MS" w:hAnsi="Arial" w:cs="Arial"/>
      <w:color w:val="000000"/>
      <w:szCs w:val="24"/>
      <w:lang w:val="en-US" w:eastAsia="en-US"/>
    </w:rPr>
  </w:style>
  <w:style w:type="character" w:customStyle="1" w:styleId="ListParagraphLevel2Char">
    <w:name w:val="List Paragraph Level 2 Char"/>
    <w:link w:val="ListParagraphLevel2"/>
    <w:rsid w:val="00CE5E57"/>
    <w:rPr>
      <w:rFonts w:ascii="Arial" w:eastAsia="Arial Unicode MS" w:hAnsi="Arial" w:cs="Arial"/>
      <w:color w:val="000000"/>
      <w:szCs w:val="24"/>
      <w:lang w:val="en-US" w:eastAsia="en-US"/>
    </w:rPr>
  </w:style>
  <w:style w:type="paragraph" w:customStyle="1" w:styleId="IntroDefault">
    <w:name w:val="Intro Default"/>
    <w:basedOn w:val="Paragraph"/>
    <w:qFormat/>
    <w:rsid w:val="00CE5E57"/>
  </w:style>
  <w:style w:type="paragraph" w:customStyle="1" w:styleId="IntroCustom">
    <w:name w:val="Intro Custom"/>
    <w:basedOn w:val="Paragraph"/>
    <w:qFormat/>
    <w:rsid w:val="00CE5E57"/>
  </w:style>
  <w:style w:type="paragraph" w:customStyle="1" w:styleId="PrecedentType">
    <w:name w:val="Precedent Type"/>
    <w:basedOn w:val="IgnoredSpacing"/>
    <w:qFormat/>
    <w:rsid w:val="00CE5E57"/>
  </w:style>
  <w:style w:type="paragraph" w:customStyle="1" w:styleId="Operative">
    <w:name w:val="Operative"/>
    <w:basedOn w:val="IgnoredSpacing"/>
    <w:qFormat/>
    <w:rsid w:val="00CE5E57"/>
    <w:rPr>
      <w:vanish/>
    </w:rPr>
  </w:style>
  <w:style w:type="paragraph" w:customStyle="1" w:styleId="SpeedreadBulletList1">
    <w:name w:val="Speedread Bullet List 1"/>
    <w:basedOn w:val="BulletList1"/>
    <w:qFormat/>
    <w:rsid w:val="00CE5E57"/>
  </w:style>
  <w:style w:type="paragraph" w:customStyle="1" w:styleId="PartiesTitle">
    <w:name w:val="Parties Title"/>
    <w:basedOn w:val="Paragraph"/>
    <w:qFormat/>
    <w:rsid w:val="00CE5E57"/>
    <w:rPr>
      <w:b/>
    </w:rPr>
  </w:style>
  <w:style w:type="table" w:styleId="TableGrid">
    <w:name w:val="Table Grid"/>
    <w:aliases w:val="checklist"/>
    <w:basedOn w:val="TableNormal"/>
    <w:rsid w:val="00CE5E5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QuestionParagraph">
    <w:name w:val="Question Paragraph"/>
    <w:link w:val="QuestionParagraphChar"/>
    <w:qFormat/>
    <w:rsid w:val="00CE5E57"/>
    <w:pPr>
      <w:numPr>
        <w:numId w:val="9"/>
      </w:numPr>
      <w:shd w:val="clear" w:color="auto" w:fill="D9D9D9"/>
      <w:spacing w:after="120"/>
      <w:ind w:left="357" w:hanging="357"/>
      <w:outlineLvl w:val="0"/>
    </w:pPr>
    <w:rPr>
      <w:rFonts w:ascii="Arial" w:eastAsia="Arial Unicode MS" w:hAnsi="Arial" w:cs="Arial"/>
      <w:color w:val="000000"/>
      <w:sz w:val="22"/>
      <w:szCs w:val="22"/>
      <w:lang w:val="en-US" w:eastAsia="en-US"/>
    </w:rPr>
  </w:style>
  <w:style w:type="paragraph" w:customStyle="1" w:styleId="BulletListPattern1">
    <w:name w:val="Bullet List Pattern 1"/>
    <w:basedOn w:val="BulletList1"/>
    <w:qFormat/>
    <w:rsid w:val="00CE5E57"/>
    <w:pPr>
      <w:shd w:val="clear" w:color="auto" w:fill="D9D9D9"/>
      <w:spacing w:after="120" w:line="240" w:lineRule="auto"/>
      <w:ind w:left="714" w:hanging="357"/>
    </w:pPr>
  </w:style>
  <w:style w:type="character" w:customStyle="1" w:styleId="QuestionParagraphChar">
    <w:name w:val="Question Paragraph Char"/>
    <w:link w:val="QuestionParagraph"/>
    <w:rsid w:val="00CE5E57"/>
    <w:rPr>
      <w:rFonts w:ascii="Arial" w:eastAsia="Arial Unicode MS" w:hAnsi="Arial" w:cs="Arial"/>
      <w:color w:val="000000"/>
      <w:sz w:val="22"/>
      <w:szCs w:val="22"/>
      <w:shd w:val="clear" w:color="auto" w:fill="D9D9D9"/>
      <w:lang w:val="en-US" w:eastAsia="en-US"/>
    </w:rPr>
  </w:style>
  <w:style w:type="paragraph" w:customStyle="1" w:styleId="BulletListPattern2">
    <w:name w:val="Bullet List Pattern 2"/>
    <w:basedOn w:val="BulletList2"/>
    <w:qFormat/>
    <w:rsid w:val="00CE5E57"/>
    <w:pPr>
      <w:shd w:val="clear" w:color="auto" w:fill="D9D9D9"/>
      <w:ind w:left="1077"/>
    </w:pPr>
  </w:style>
  <w:style w:type="paragraph" w:customStyle="1" w:styleId="TestimoniumContract">
    <w:name w:val="Testimonium Contract"/>
    <w:basedOn w:val="Paragraph"/>
    <w:qFormat/>
    <w:rsid w:val="00CE5E57"/>
  </w:style>
  <w:style w:type="paragraph" w:customStyle="1" w:styleId="TestimoniumDeed">
    <w:name w:val="Testimonium Deed"/>
    <w:basedOn w:val="Paragraph"/>
    <w:qFormat/>
    <w:rsid w:val="00CE5E57"/>
  </w:style>
  <w:style w:type="paragraph" w:customStyle="1" w:styleId="Titlesubclause2">
    <w:name w:val="Title subclause2"/>
    <w:basedOn w:val="Untitledsubclause2"/>
    <w:qFormat/>
    <w:rsid w:val="00CE5E57"/>
    <w:rPr>
      <w:b/>
    </w:rPr>
  </w:style>
  <w:style w:type="paragraph" w:customStyle="1" w:styleId="Titlesubclause3">
    <w:name w:val="Title subclause3"/>
    <w:basedOn w:val="Untitledsubclause3"/>
    <w:qFormat/>
    <w:rsid w:val="00CE5E57"/>
    <w:rPr>
      <w:b/>
    </w:rPr>
  </w:style>
  <w:style w:type="paragraph" w:customStyle="1" w:styleId="Titlesubclause4">
    <w:name w:val="Title subclause4"/>
    <w:basedOn w:val="Untitledsubclause4"/>
    <w:qFormat/>
    <w:rsid w:val="00CE5E57"/>
    <w:rPr>
      <w:b/>
    </w:rPr>
  </w:style>
  <w:style w:type="paragraph" w:customStyle="1" w:styleId="UntitledClause">
    <w:name w:val="Untitled Clause"/>
    <w:basedOn w:val="TitleClause"/>
    <w:qFormat/>
    <w:rsid w:val="00CE5E57"/>
    <w:rPr>
      <w:b w:val="0"/>
      <w:color w:val="000000"/>
    </w:rPr>
  </w:style>
  <w:style w:type="paragraph" w:customStyle="1" w:styleId="ScheduleUntitledClause">
    <w:name w:val="Schedule Untitled Clause"/>
    <w:basedOn w:val="ScheduleTitleClause"/>
    <w:qFormat/>
    <w:rsid w:val="00CE5E57"/>
    <w:pPr>
      <w:spacing w:before="120"/>
    </w:pPr>
    <w:rPr>
      <w:b w:val="0"/>
    </w:rPr>
  </w:style>
  <w:style w:type="paragraph" w:customStyle="1" w:styleId="Titlesubclause1">
    <w:name w:val="Title subclause1"/>
    <w:basedOn w:val="Untitledsubclause1"/>
    <w:qFormat/>
    <w:rsid w:val="00CE5E57"/>
    <w:rPr>
      <w:b/>
    </w:rPr>
  </w:style>
  <w:style w:type="paragraph" w:customStyle="1" w:styleId="Schedule">
    <w:name w:val="Schedule"/>
    <w:qFormat/>
    <w:rsid w:val="00CE5E57"/>
    <w:pPr>
      <w:numPr>
        <w:numId w:val="22"/>
      </w:numPr>
      <w:spacing w:before="240" w:after="240" w:line="240" w:lineRule="atLeast"/>
    </w:pPr>
    <w:rPr>
      <w:rFonts w:ascii="Arial" w:eastAsia="Arial Unicode MS" w:hAnsi="Arial" w:cs="Arial"/>
      <w:b/>
      <w:color w:val="000000"/>
      <w:sz w:val="22"/>
      <w:szCs w:val="22"/>
      <w:lang w:val="en-US" w:eastAsia="en-US"/>
    </w:rPr>
  </w:style>
  <w:style w:type="paragraph" w:customStyle="1" w:styleId="ScheduleTitle">
    <w:name w:val="Schedule Title"/>
    <w:basedOn w:val="Paragraph"/>
    <w:qFormat/>
    <w:rsid w:val="00CE5E57"/>
    <w:rPr>
      <w:b/>
    </w:rPr>
  </w:style>
  <w:style w:type="paragraph" w:customStyle="1" w:styleId="Part">
    <w:name w:val="Part"/>
    <w:basedOn w:val="Paragraph"/>
    <w:qFormat/>
    <w:rsid w:val="00CE5E57"/>
    <w:pPr>
      <w:numPr>
        <w:ilvl w:val="1"/>
        <w:numId w:val="22"/>
      </w:numPr>
      <w:spacing w:before="240" w:after="240"/>
      <w:jc w:val="left"/>
    </w:pPr>
    <w:rPr>
      <w:b/>
    </w:rPr>
  </w:style>
  <w:style w:type="paragraph" w:customStyle="1" w:styleId="AnnexTitle">
    <w:name w:val="Annex Title"/>
    <w:basedOn w:val="Paragraph"/>
    <w:next w:val="Paragraph"/>
    <w:qFormat/>
    <w:rsid w:val="00CE5E57"/>
    <w:pPr>
      <w:spacing w:before="240" w:after="240"/>
    </w:pPr>
    <w:rPr>
      <w:b/>
    </w:rPr>
  </w:style>
  <w:style w:type="paragraph" w:customStyle="1" w:styleId="PartTitle">
    <w:name w:val="Part Title"/>
    <w:basedOn w:val="Paragraph"/>
    <w:qFormat/>
    <w:rsid w:val="00CE5E57"/>
    <w:rPr>
      <w:b/>
    </w:rPr>
  </w:style>
  <w:style w:type="paragraph" w:customStyle="1" w:styleId="Testimonium">
    <w:name w:val="Testimonium"/>
    <w:basedOn w:val="Paragraph"/>
    <w:qFormat/>
    <w:rsid w:val="00CE5E57"/>
  </w:style>
  <w:style w:type="character" w:customStyle="1" w:styleId="apple-converted-space">
    <w:name w:val="apple-converted-space"/>
    <w:rsid w:val="00CE5E57"/>
    <w:rPr>
      <w:rFonts w:ascii="Arial" w:eastAsia="Arial" w:hAnsi="Arial" w:cs="Arial"/>
      <w:color w:val="000000"/>
    </w:rPr>
  </w:style>
  <w:style w:type="character" w:styleId="Emphasis">
    <w:name w:val="Emphasis"/>
    <w:uiPriority w:val="20"/>
    <w:qFormat/>
    <w:rsid w:val="00CE5E57"/>
    <w:rPr>
      <w:rFonts w:ascii="Arial" w:eastAsia="Arial" w:hAnsi="Arial" w:cs="Arial"/>
      <w:i/>
      <w:iCs/>
      <w:color w:val="000000"/>
    </w:rPr>
  </w:style>
  <w:style w:type="paragraph" w:customStyle="1" w:styleId="NoNumTitle-Clause">
    <w:name w:val="No Num Title - Clause"/>
    <w:basedOn w:val="TitleClause"/>
    <w:qFormat/>
    <w:rsid w:val="00CE5E57"/>
    <w:pPr>
      <w:numPr>
        <w:numId w:val="0"/>
      </w:numPr>
      <w:ind w:left="720"/>
    </w:pPr>
    <w:rPr>
      <w:color w:val="000000"/>
    </w:rPr>
  </w:style>
  <w:style w:type="paragraph" w:customStyle="1" w:styleId="NoNumTitlesubclause1">
    <w:name w:val="No Num Title subclause1"/>
    <w:basedOn w:val="Titlesubclause1"/>
    <w:qFormat/>
    <w:rsid w:val="00CE5E57"/>
    <w:pPr>
      <w:numPr>
        <w:ilvl w:val="0"/>
        <w:numId w:val="0"/>
      </w:numPr>
      <w:ind w:left="720"/>
    </w:pPr>
  </w:style>
  <w:style w:type="paragraph" w:customStyle="1" w:styleId="AddressLine">
    <w:name w:val="Address Line"/>
    <w:basedOn w:val="Paragraph"/>
    <w:qFormat/>
    <w:rsid w:val="00CE5E57"/>
  </w:style>
  <w:style w:type="paragraph" w:styleId="Date">
    <w:name w:val="Date"/>
    <w:basedOn w:val="Paragraph"/>
    <w:qFormat/>
    <w:rsid w:val="00CE5E57"/>
  </w:style>
  <w:style w:type="paragraph" w:customStyle="1" w:styleId="SalutationPara">
    <w:name w:val="Salutation Para"/>
    <w:basedOn w:val="Paragraph"/>
    <w:next w:val="Paragraph"/>
    <w:qFormat/>
    <w:rsid w:val="00CE5E57"/>
    <w:pPr>
      <w:spacing w:before="240"/>
    </w:pPr>
  </w:style>
  <w:style w:type="character" w:styleId="FollowedHyperlink">
    <w:name w:val="FollowedHyperlink"/>
    <w:uiPriority w:val="99"/>
    <w:semiHidden/>
    <w:unhideWhenUsed/>
    <w:rsid w:val="00CE5E57"/>
    <w:rPr>
      <w:rFonts w:ascii="Arial" w:eastAsia="Arial" w:hAnsi="Arial" w:cs="Arial"/>
      <w:i/>
      <w:color w:val="000000"/>
      <w:u w:val="single"/>
    </w:rPr>
  </w:style>
  <w:style w:type="character" w:customStyle="1" w:styleId="DefTerm">
    <w:name w:val="DefTerm"/>
    <w:uiPriority w:val="1"/>
    <w:qFormat/>
    <w:rsid w:val="00CE5E57"/>
    <w:rPr>
      <w:rFonts w:ascii="Arial" w:eastAsia="Arial" w:hAnsi="Arial" w:cs="Arial"/>
      <w:b/>
      <w:color w:val="000000"/>
    </w:rPr>
  </w:style>
  <w:style w:type="table" w:customStyle="1" w:styleId="ShadedTable">
    <w:name w:val="Shaded Table"/>
    <w:basedOn w:val="TableNormal"/>
    <w:uiPriority w:val="99"/>
    <w:rsid w:val="00CE5E57"/>
    <w:tblPr>
      <w:tblBorders>
        <w:top w:val="single" w:sz="4" w:space="0" w:color="auto"/>
        <w:left w:val="single" w:sz="4" w:space="0" w:color="auto"/>
        <w:bottom w:val="single" w:sz="4" w:space="0" w:color="auto"/>
        <w:right w:val="single" w:sz="4" w:space="0" w:color="auto"/>
        <w:insideH w:val="nil"/>
        <w:insideV w:val="nil"/>
      </w:tblBorders>
    </w:tblPr>
    <w:tcPr>
      <w:shd w:val="clear" w:color="auto" w:fill="EEECE1"/>
    </w:tcPr>
  </w:style>
  <w:style w:type="paragraph" w:customStyle="1" w:styleId="Letterhead">
    <w:name w:val="Letterhead"/>
    <w:basedOn w:val="Paragraph"/>
    <w:qFormat/>
    <w:rsid w:val="00CE5E57"/>
    <w:rPr>
      <w:i/>
    </w:rPr>
  </w:style>
  <w:style w:type="paragraph" w:customStyle="1" w:styleId="LetterTitle">
    <w:name w:val="Letter Title"/>
    <w:basedOn w:val="Paragraph"/>
    <w:qFormat/>
    <w:rsid w:val="00CE5E57"/>
    <w:rPr>
      <w:b/>
    </w:rPr>
  </w:style>
  <w:style w:type="paragraph" w:customStyle="1" w:styleId="LongQuestionPara">
    <w:name w:val="Long Question Para"/>
    <w:basedOn w:val="Paragraph"/>
    <w:link w:val="LongQuestionParaChar"/>
    <w:rsid w:val="00CE5E57"/>
    <w:pPr>
      <w:numPr>
        <w:numId w:val="12"/>
      </w:numPr>
      <w:spacing w:before="240" w:after="240" w:line="240" w:lineRule="auto"/>
      <w:outlineLvl w:val="1"/>
    </w:pPr>
    <w:rPr>
      <w:sz w:val="20"/>
      <w:lang w:val="en-US"/>
    </w:rPr>
  </w:style>
  <w:style w:type="character" w:customStyle="1" w:styleId="LongQuestionParaChar">
    <w:name w:val="Long Question Para Char"/>
    <w:link w:val="LongQuestionPara"/>
    <w:rsid w:val="00CE5E57"/>
    <w:rPr>
      <w:rFonts w:ascii="Arial" w:eastAsia="Arial Unicode MS" w:hAnsi="Arial" w:cs="Arial"/>
      <w:color w:val="000000"/>
      <w:lang w:val="en-US" w:eastAsia="en-US"/>
    </w:rPr>
  </w:style>
  <w:style w:type="paragraph" w:customStyle="1" w:styleId="ShortQuestionPara">
    <w:name w:val="Short Question Para"/>
    <w:basedOn w:val="Paragraph"/>
    <w:link w:val="ShortQuestionParaChar"/>
    <w:rsid w:val="00CE5E57"/>
    <w:pPr>
      <w:shd w:val="clear" w:color="auto" w:fill="D9D9D9"/>
      <w:tabs>
        <w:tab w:val="left" w:pos="270"/>
      </w:tabs>
      <w:spacing w:after="40" w:line="240" w:lineRule="auto"/>
      <w:outlineLvl w:val="1"/>
    </w:pPr>
    <w:rPr>
      <w:bCs/>
      <w:sz w:val="20"/>
      <w:lang w:val="en-US"/>
    </w:rPr>
  </w:style>
  <w:style w:type="character" w:customStyle="1" w:styleId="ShortQuestionParaChar">
    <w:name w:val="Short Question Para Char"/>
    <w:link w:val="ShortQuestionPara"/>
    <w:rsid w:val="00CE5E57"/>
    <w:rPr>
      <w:rFonts w:ascii="Arial" w:eastAsia="Arial Unicode MS" w:hAnsi="Arial" w:cs="Arial"/>
      <w:bCs/>
      <w:color w:val="000000"/>
      <w:sz w:val="20"/>
      <w:szCs w:val="20"/>
      <w:shd w:val="clear" w:color="auto" w:fill="D9D9D9"/>
      <w:lang w:val="en-US" w:eastAsia="en-US"/>
    </w:rPr>
  </w:style>
  <w:style w:type="character" w:customStyle="1" w:styleId="ParagraphChar">
    <w:name w:val="Paragraph Char"/>
    <w:link w:val="Paragraph"/>
    <w:rsid w:val="00CE5E57"/>
    <w:rPr>
      <w:rFonts w:ascii="Arial" w:eastAsia="Arial Unicode MS" w:hAnsi="Arial" w:cs="Arial"/>
      <w:color w:val="000000"/>
      <w:szCs w:val="20"/>
      <w:lang w:eastAsia="en-US"/>
    </w:rPr>
  </w:style>
  <w:style w:type="paragraph" w:customStyle="1" w:styleId="811D3A974D454A258B71E3C4DE24C4F210">
    <w:name w:val="811D3A974D454A258B71E3C4DE24C4F210"/>
    <w:rsid w:val="009C06EE"/>
    <w:pPr>
      <w:spacing w:after="120"/>
    </w:pPr>
    <w:rPr>
      <w:rFonts w:ascii="Arial" w:eastAsia="Arial Unicode MS" w:hAnsi="Arial" w:cs="Arial"/>
      <w:color w:val="000000"/>
      <w:sz w:val="24"/>
      <w:szCs w:val="22"/>
      <w:lang w:val="en-US" w:eastAsia="en-US"/>
    </w:rPr>
  </w:style>
  <w:style w:type="paragraph" w:customStyle="1" w:styleId="ListParagraphLevel3">
    <w:name w:val="List Paragraph Level 3"/>
    <w:qFormat/>
    <w:rsid w:val="00CE5E57"/>
    <w:pPr>
      <w:spacing w:after="120"/>
      <w:ind w:left="2160"/>
    </w:pPr>
    <w:rPr>
      <w:rFonts w:ascii="Times New Roman" w:hAnsi="Times New Roman"/>
      <w:color w:val="000000"/>
      <w:sz w:val="24"/>
      <w:lang w:eastAsia="en-US"/>
    </w:rPr>
  </w:style>
  <w:style w:type="paragraph" w:customStyle="1" w:styleId="DocumentTitle">
    <w:name w:val="Document Title"/>
    <w:basedOn w:val="Paragraph"/>
    <w:qFormat/>
    <w:rsid w:val="00CE5E57"/>
    <w:pPr>
      <w:jc w:val="center"/>
    </w:pPr>
    <w:rPr>
      <w:sz w:val="28"/>
    </w:rPr>
  </w:style>
  <w:style w:type="paragraph" w:customStyle="1" w:styleId="Title-Clause">
    <w:name w:val="Title - Clause"/>
    <w:aliases w:val="BIWS Heading 1"/>
    <w:basedOn w:val="Normal"/>
    <w:rsid w:val="00CE5E57"/>
    <w:pPr>
      <w:keepNext/>
      <w:tabs>
        <w:tab w:val="num" w:pos="720"/>
      </w:tabs>
      <w:spacing w:before="240" w:after="240" w:line="300" w:lineRule="atLeast"/>
      <w:ind w:left="720" w:hanging="720"/>
      <w:jc w:val="both"/>
      <w:outlineLvl w:val="0"/>
    </w:pPr>
    <w:rPr>
      <w:rFonts w:eastAsia="Arial Unicode MS"/>
      <w:b/>
      <w:kern w:val="28"/>
      <w:szCs w:val="20"/>
      <w:lang w:eastAsia="en-US"/>
    </w:rPr>
  </w:style>
  <w:style w:type="paragraph" w:customStyle="1" w:styleId="Para-Clause-nonum">
    <w:name w:val="Para - Clause - no num"/>
    <w:aliases w:val="Body  clause"/>
    <w:basedOn w:val="Normal"/>
    <w:next w:val="Title-Clause"/>
    <w:rsid w:val="00CE5E57"/>
    <w:pPr>
      <w:spacing w:before="120" w:after="120" w:line="300" w:lineRule="atLeast"/>
      <w:ind w:left="720"/>
      <w:jc w:val="both"/>
    </w:pPr>
    <w:rPr>
      <w:rFonts w:eastAsia="Arial Unicode MS"/>
      <w:szCs w:val="20"/>
      <w:lang w:eastAsia="en-US"/>
    </w:rPr>
  </w:style>
  <w:style w:type="paragraph" w:customStyle="1" w:styleId="Para-Clause">
    <w:name w:val="Para - Clause"/>
    <w:basedOn w:val="Title-Clause"/>
    <w:qFormat/>
    <w:rsid w:val="00CE5E57"/>
    <w:pPr>
      <w:spacing w:before="120"/>
    </w:pPr>
    <w:rPr>
      <w:b w:val="0"/>
    </w:rPr>
  </w:style>
  <w:style w:type="paragraph" w:customStyle="1" w:styleId="CoversheetParagraph">
    <w:name w:val="Coversheet Paragraph"/>
    <w:basedOn w:val="Normal"/>
    <w:autoRedefine/>
    <w:rsid w:val="00CE5E57"/>
    <w:pPr>
      <w:spacing w:after="0" w:line="300" w:lineRule="atLeast"/>
      <w:jc w:val="center"/>
    </w:pPr>
    <w:rPr>
      <w:rFonts w:ascii="Times New Roman" w:eastAsia="Times New Roman" w:hAnsi="Times New Roman" w:cs="Times New Roman"/>
      <w:szCs w:val="20"/>
      <w:lang w:eastAsia="en-US"/>
    </w:rPr>
  </w:style>
  <w:style w:type="paragraph" w:customStyle="1" w:styleId="CoversheetIntro">
    <w:name w:val="Coversheet Intro"/>
    <w:basedOn w:val="CoversheetTitle"/>
    <w:qFormat/>
    <w:rsid w:val="00CE5E57"/>
    <w:rPr>
      <w:smallCaps w:val="0"/>
      <w:sz w:val="22"/>
    </w:rPr>
  </w:style>
  <w:style w:type="paragraph" w:customStyle="1" w:styleId="CoversheetStaticText">
    <w:name w:val="Coversheet Static Text"/>
    <w:basedOn w:val="CoversheetIntro"/>
    <w:qFormat/>
    <w:rsid w:val="00CE5E57"/>
    <w:rPr>
      <w:b w:val="0"/>
    </w:rPr>
  </w:style>
  <w:style w:type="paragraph" w:customStyle="1" w:styleId="CoversheetParty">
    <w:name w:val="Coversheet Party"/>
    <w:basedOn w:val="CoversheetIntro"/>
    <w:qFormat/>
    <w:rsid w:val="00CE5E57"/>
  </w:style>
  <w:style w:type="paragraph" w:customStyle="1" w:styleId="NoNumUntitledClause">
    <w:name w:val="No Num Untitled Clause"/>
    <w:basedOn w:val="UntitledClause"/>
    <w:qFormat/>
    <w:rsid w:val="00CE5E57"/>
    <w:pPr>
      <w:numPr>
        <w:numId w:val="0"/>
      </w:numPr>
      <w:ind w:left="720"/>
    </w:pPr>
  </w:style>
  <w:style w:type="paragraph" w:customStyle="1" w:styleId="BackgroundSubclause1">
    <w:name w:val="Background Subclause1"/>
    <w:basedOn w:val="Background"/>
    <w:qFormat/>
    <w:rsid w:val="00CE5E57"/>
    <w:pPr>
      <w:numPr>
        <w:ilvl w:val="1"/>
      </w:numPr>
    </w:pPr>
  </w:style>
  <w:style w:type="paragraph" w:customStyle="1" w:styleId="BackgroundSubclause2">
    <w:name w:val="Background Subclause2"/>
    <w:basedOn w:val="Background"/>
    <w:qFormat/>
    <w:rsid w:val="00CE5E57"/>
    <w:pPr>
      <w:numPr>
        <w:ilvl w:val="3"/>
      </w:numPr>
    </w:pPr>
  </w:style>
  <w:style w:type="paragraph" w:customStyle="1" w:styleId="HeadingLevel2CQA">
    <w:name w:val="Heading Level 2 CQA"/>
    <w:basedOn w:val="HeadingLevel2"/>
    <w:qFormat/>
    <w:rsid w:val="00CE5E57"/>
  </w:style>
  <w:style w:type="paragraph" w:customStyle="1" w:styleId="ClauseBullet1">
    <w:name w:val="Clause Bullet 1"/>
    <w:basedOn w:val="ParaClause"/>
    <w:qFormat/>
    <w:rsid w:val="00CE5E57"/>
    <w:pPr>
      <w:numPr>
        <w:numId w:val="13"/>
      </w:numPr>
      <w:ind w:left="1077" w:hanging="357"/>
      <w:outlineLvl w:val="0"/>
    </w:pPr>
  </w:style>
  <w:style w:type="paragraph" w:customStyle="1" w:styleId="ClauseBullet2">
    <w:name w:val="Clause Bullet 2"/>
    <w:basedOn w:val="ParaClause"/>
    <w:qFormat/>
    <w:rsid w:val="00CE5E57"/>
    <w:pPr>
      <w:numPr>
        <w:numId w:val="14"/>
      </w:numPr>
      <w:ind w:left="1434" w:hanging="357"/>
      <w:outlineLvl w:val="1"/>
    </w:pPr>
  </w:style>
  <w:style w:type="paragraph" w:customStyle="1" w:styleId="subclause1Bullet1">
    <w:name w:val="subclause 1 Bullet 1"/>
    <w:basedOn w:val="Parasubclause1"/>
    <w:qFormat/>
    <w:rsid w:val="00CE5E57"/>
    <w:pPr>
      <w:numPr>
        <w:numId w:val="15"/>
      </w:numPr>
      <w:ind w:left="1077" w:hanging="357"/>
    </w:pPr>
  </w:style>
  <w:style w:type="paragraph" w:customStyle="1" w:styleId="subclause2Bullet1">
    <w:name w:val="subclause 2 Bullet 1"/>
    <w:basedOn w:val="Parasubclause2"/>
    <w:qFormat/>
    <w:rsid w:val="00CE5E57"/>
    <w:pPr>
      <w:numPr>
        <w:numId w:val="17"/>
      </w:numPr>
      <w:ind w:left="1434" w:hanging="357"/>
    </w:pPr>
  </w:style>
  <w:style w:type="paragraph" w:customStyle="1" w:styleId="subclause3Bullet1">
    <w:name w:val="subclause 3 Bullet 1"/>
    <w:basedOn w:val="Parasubclause3"/>
    <w:qFormat/>
    <w:rsid w:val="00CE5E57"/>
    <w:pPr>
      <w:numPr>
        <w:numId w:val="16"/>
      </w:numPr>
      <w:ind w:left="2273" w:hanging="357"/>
    </w:pPr>
  </w:style>
  <w:style w:type="paragraph" w:customStyle="1" w:styleId="subclause1Bullet2">
    <w:name w:val="subclause 1 Bullet 2"/>
    <w:basedOn w:val="Parasubclause1"/>
    <w:qFormat/>
    <w:rsid w:val="00CE5E57"/>
    <w:pPr>
      <w:numPr>
        <w:numId w:val="18"/>
      </w:numPr>
      <w:ind w:left="1434" w:hanging="357"/>
    </w:pPr>
  </w:style>
  <w:style w:type="paragraph" w:customStyle="1" w:styleId="subclause2Bullet2">
    <w:name w:val="subclause 2 Bullet 2"/>
    <w:basedOn w:val="Parasubclause2"/>
    <w:qFormat/>
    <w:rsid w:val="00CE5E57"/>
    <w:pPr>
      <w:numPr>
        <w:numId w:val="19"/>
      </w:numPr>
      <w:ind w:left="2273" w:hanging="357"/>
    </w:pPr>
  </w:style>
  <w:style w:type="paragraph" w:customStyle="1" w:styleId="subclause3Bullet2">
    <w:name w:val="subclause 3 Bullet 2"/>
    <w:basedOn w:val="Parasubclause3"/>
    <w:qFormat/>
    <w:rsid w:val="00CE5E57"/>
    <w:pPr>
      <w:numPr>
        <w:numId w:val="20"/>
      </w:numPr>
      <w:ind w:left="2982" w:hanging="357"/>
    </w:pPr>
  </w:style>
  <w:style w:type="paragraph" w:customStyle="1" w:styleId="DefinedTermBullet">
    <w:name w:val="Defined Term Bullet"/>
    <w:basedOn w:val="DefinedTermPara"/>
    <w:qFormat/>
    <w:rsid w:val="00CE5E57"/>
    <w:pPr>
      <w:numPr>
        <w:numId w:val="21"/>
      </w:numPr>
    </w:pPr>
  </w:style>
  <w:style w:type="paragraph" w:customStyle="1" w:styleId="DefinedTermNumber">
    <w:name w:val="Defined Term Number"/>
    <w:basedOn w:val="DefinedTermPara"/>
    <w:qFormat/>
    <w:rsid w:val="00CE5E57"/>
    <w:pPr>
      <w:numPr>
        <w:ilvl w:val="1"/>
      </w:numPr>
    </w:pPr>
  </w:style>
  <w:style w:type="paragraph" w:customStyle="1" w:styleId="AdditionalTitle">
    <w:name w:val="Additional Title"/>
    <w:basedOn w:val="Paragraph"/>
    <w:qFormat/>
    <w:rsid w:val="00CE5E57"/>
    <w:pPr>
      <w:jc w:val="left"/>
    </w:pPr>
    <w:rPr>
      <w:b/>
      <w:sz w:val="24"/>
    </w:rPr>
  </w:style>
  <w:style w:type="character" w:customStyle="1" w:styleId="error">
    <w:name w:val="error"/>
    <w:rsid w:val="00CE5E57"/>
    <w:rPr>
      <w:rFonts w:ascii="Arial" w:eastAsia="Arial" w:hAnsi="Arial" w:cs="Arial"/>
      <w:color w:val="000000"/>
    </w:rPr>
  </w:style>
  <w:style w:type="paragraph" w:customStyle="1" w:styleId="NoNumUntitledsubclause1">
    <w:name w:val="No Num Untitled subclause 1"/>
    <w:basedOn w:val="Untitledsubclause1"/>
    <w:qFormat/>
    <w:rsid w:val="00CE5E57"/>
    <w:pPr>
      <w:numPr>
        <w:ilvl w:val="0"/>
        <w:numId w:val="0"/>
      </w:numPr>
      <w:ind w:left="720"/>
    </w:pPr>
  </w:style>
  <w:style w:type="paragraph" w:customStyle="1" w:styleId="BackgroundParaClause">
    <w:name w:val="Background Para Clause"/>
    <w:basedOn w:val="Background"/>
    <w:qFormat/>
    <w:rsid w:val="00CE5E57"/>
    <w:pPr>
      <w:numPr>
        <w:numId w:val="0"/>
      </w:numPr>
    </w:pPr>
  </w:style>
  <w:style w:type="paragraph" w:customStyle="1" w:styleId="BackgroundParaSubclause1">
    <w:name w:val="Background Para Subclause1"/>
    <w:basedOn w:val="BackgroundSubclause1"/>
    <w:qFormat/>
    <w:rsid w:val="00CE5E57"/>
    <w:pPr>
      <w:numPr>
        <w:ilvl w:val="0"/>
        <w:numId w:val="0"/>
      </w:numPr>
      <w:ind w:left="994"/>
    </w:pPr>
    <w:rPr>
      <w:lang w:val="en-US"/>
    </w:rPr>
  </w:style>
  <w:style w:type="paragraph" w:customStyle="1" w:styleId="BackgroundParaSubclause2">
    <w:name w:val="Background Para Subclause2"/>
    <w:basedOn w:val="BackgroundSubclause2"/>
    <w:qFormat/>
    <w:rsid w:val="00CE5E57"/>
    <w:pPr>
      <w:numPr>
        <w:ilvl w:val="0"/>
        <w:numId w:val="0"/>
      </w:numPr>
      <w:ind w:left="1701"/>
    </w:pPr>
    <w:rPr>
      <w:lang w:val="en-US"/>
    </w:rPr>
  </w:style>
  <w:style w:type="paragraph" w:customStyle="1" w:styleId="ClauseBulletPara">
    <w:name w:val="Clause Bullet Para"/>
    <w:basedOn w:val="ClauseBullet1"/>
    <w:qFormat/>
    <w:rsid w:val="00CE5E57"/>
    <w:pPr>
      <w:numPr>
        <w:numId w:val="0"/>
      </w:numPr>
      <w:ind w:left="1080"/>
    </w:pPr>
    <w:rPr>
      <w:lang w:val="en-US"/>
    </w:rPr>
  </w:style>
  <w:style w:type="paragraph" w:customStyle="1" w:styleId="ClauseBullet2Para">
    <w:name w:val="Clause Bullet 2 Para"/>
    <w:basedOn w:val="ClauseBullet2"/>
    <w:qFormat/>
    <w:rsid w:val="00CE5E57"/>
    <w:pPr>
      <w:numPr>
        <w:numId w:val="0"/>
      </w:numPr>
      <w:ind w:left="1440"/>
    </w:pPr>
    <w:rPr>
      <w:lang w:val="en-US"/>
    </w:rPr>
  </w:style>
  <w:style w:type="paragraph" w:customStyle="1" w:styleId="ACTJurisdictionCheckList">
    <w:name w:val="ACTJurisdictionCheckList"/>
    <w:basedOn w:val="Normal"/>
    <w:rsid w:val="00CE5E57"/>
    <w:pPr>
      <w:spacing w:after="120" w:line="300" w:lineRule="atLeast"/>
    </w:pPr>
    <w:rPr>
      <w:rFonts w:eastAsia="Arial Unicode MS"/>
      <w:b/>
      <w:sz w:val="28"/>
    </w:rPr>
  </w:style>
  <w:style w:type="paragraph" w:customStyle="1" w:styleId="JurisdictionDraftingnoteTitle">
    <w:name w:val="Jurisdiction Draftingnote Title"/>
    <w:basedOn w:val="DraftingnoteTitle"/>
    <w:qFormat/>
    <w:rsid w:val="00CE5E57"/>
  </w:style>
  <w:style w:type="paragraph" w:customStyle="1" w:styleId="EmptyClausePara">
    <w:name w:val="Empty Clause Para"/>
    <w:basedOn w:val="IgnoredSpacing"/>
    <w:qFormat/>
    <w:rsid w:val="00CE5E57"/>
  </w:style>
  <w:style w:type="paragraph" w:styleId="ListParagraph">
    <w:name w:val="List Paragraph"/>
    <w:basedOn w:val="Normal"/>
    <w:uiPriority w:val="34"/>
    <w:qFormat/>
    <w:rsid w:val="00CE5E57"/>
    <w:pPr>
      <w:ind w:left="720"/>
      <w:contextualSpacing/>
    </w:pPr>
  </w:style>
  <w:style w:type="paragraph" w:customStyle="1" w:styleId="ScheduleTitlesubclause1">
    <w:name w:val="Schedule Title subclause1"/>
    <w:basedOn w:val="ScheduleUntitledsubclause1"/>
    <w:qFormat/>
    <w:rsid w:val="00CE5E57"/>
    <w:pPr>
      <w:spacing w:before="120"/>
    </w:pPr>
    <w:rPr>
      <w:b/>
    </w:rPr>
  </w:style>
  <w:style w:type="paragraph" w:customStyle="1" w:styleId="BulletList1Pattern">
    <w:name w:val="Bullet List 1 + Pattern"/>
    <w:basedOn w:val="BulletList1"/>
    <w:qFormat/>
    <w:rsid w:val="00CE5E57"/>
    <w:pPr>
      <w:shd w:val="clear" w:color="auto" w:fill="D9D9D9"/>
      <w:spacing w:after="120" w:line="240" w:lineRule="auto"/>
      <w:ind w:left="714" w:hanging="357"/>
    </w:pPr>
  </w:style>
  <w:style w:type="paragraph" w:customStyle="1" w:styleId="BulletList2Pattern">
    <w:name w:val="Bullet List 2 + Pattern"/>
    <w:basedOn w:val="BulletList2"/>
    <w:qFormat/>
    <w:rsid w:val="00CE5E57"/>
    <w:pPr>
      <w:shd w:val="clear" w:color="auto" w:fill="D9D9D9"/>
      <w:ind w:left="1077"/>
    </w:pPr>
  </w:style>
  <w:style w:type="paragraph" w:customStyle="1" w:styleId="6D83DCFF8BDF479DB88C9CA683CF81C7">
    <w:name w:val="6D83DCFF8BDF479DB88C9CA683CF81C7"/>
    <w:rsid w:val="00270037"/>
    <w:pPr>
      <w:spacing w:after="120"/>
    </w:pPr>
    <w:rPr>
      <w:rFonts w:ascii="Arial" w:hAnsi="Arial"/>
      <w:color w:val="000000"/>
      <w:sz w:val="24"/>
      <w:szCs w:val="24"/>
      <w:lang w:val="en-US" w:eastAsia="en-US"/>
    </w:rPr>
  </w:style>
  <w:style w:type="character" w:styleId="CommentReference">
    <w:name w:val="annotation reference"/>
    <w:uiPriority w:val="99"/>
    <w:semiHidden/>
    <w:rsid w:val="005861A5"/>
    <w:rPr>
      <w:rFonts w:ascii="Arial" w:eastAsia="Arial" w:hAnsi="Arial" w:cs="Arial"/>
      <w:color w:val="000000"/>
      <w:sz w:val="16"/>
      <w:szCs w:val="16"/>
    </w:rPr>
  </w:style>
  <w:style w:type="paragraph" w:styleId="CommentText">
    <w:name w:val="annotation text"/>
    <w:basedOn w:val="Normal"/>
    <w:link w:val="CommentTextChar"/>
    <w:uiPriority w:val="99"/>
    <w:semiHidden/>
    <w:rsid w:val="005861A5"/>
    <w:pPr>
      <w:spacing w:line="240" w:lineRule="auto"/>
    </w:pPr>
    <w:rPr>
      <w:sz w:val="20"/>
      <w:szCs w:val="20"/>
    </w:rPr>
  </w:style>
  <w:style w:type="character" w:customStyle="1" w:styleId="CommentTextChar">
    <w:name w:val="Comment Text Char"/>
    <w:link w:val="CommentText"/>
    <w:uiPriority w:val="99"/>
    <w:semiHidden/>
    <w:rsid w:val="005861A5"/>
    <w:rPr>
      <w:rFonts w:ascii="Arial" w:eastAsia="Arial" w:hAnsi="Arial" w:cs="Arial"/>
      <w:color w:val="000000"/>
      <w:sz w:val="20"/>
      <w:szCs w:val="20"/>
    </w:rPr>
  </w:style>
  <w:style w:type="paragraph" w:styleId="CommentSubject">
    <w:name w:val="annotation subject"/>
    <w:basedOn w:val="CommentText"/>
    <w:next w:val="CommentText"/>
    <w:link w:val="CommentSubjectChar"/>
    <w:uiPriority w:val="99"/>
    <w:semiHidden/>
    <w:rsid w:val="005861A5"/>
    <w:rPr>
      <w:b/>
      <w:bCs/>
    </w:rPr>
  </w:style>
  <w:style w:type="character" w:customStyle="1" w:styleId="CommentSubjectChar">
    <w:name w:val="Comment Subject Char"/>
    <w:link w:val="CommentSubject"/>
    <w:uiPriority w:val="99"/>
    <w:semiHidden/>
    <w:rsid w:val="005861A5"/>
    <w:rPr>
      <w:rFonts w:ascii="Arial" w:eastAsia="Arial" w:hAnsi="Arial" w:cs="Arial"/>
      <w:b/>
      <w:bCs/>
      <w:color w:val="000000"/>
      <w:sz w:val="20"/>
      <w:szCs w:val="20"/>
    </w:rPr>
  </w:style>
  <w:style w:type="paragraph" w:styleId="Revision">
    <w:name w:val="Revision"/>
    <w:hidden/>
    <w:uiPriority w:val="99"/>
    <w:semiHidden/>
    <w:rsid w:val="00943F6D"/>
    <w:rPr>
      <w:color w:val="000000"/>
      <w:sz w:val="22"/>
      <w:szCs w:val="22"/>
    </w:rPr>
  </w:style>
  <w:style w:type="character" w:styleId="UnresolvedMention">
    <w:name w:val="Unresolved Mention"/>
    <w:uiPriority w:val="99"/>
    <w:semiHidden/>
    <w:unhideWhenUsed/>
    <w:rsid w:val="00717319"/>
    <w:rPr>
      <w:rFonts w:ascii="Arial" w:eastAsia="Arial" w:hAnsi="Arial" w:cs="Arial"/>
      <w:color w:val="000000"/>
      <w:shd w:val="clear" w:color="auto" w:fill="E6E6E6"/>
    </w:rPr>
  </w:style>
  <w:style w:type="paragraph" w:customStyle="1" w:styleId="SectorSpecificNoteTitle">
    <w:name w:val="Sector Specific Note Title"/>
    <w:basedOn w:val="JurisdictionDraftingnoteTitle"/>
    <w:qFormat/>
    <w:rsid w:val="00CE5E57"/>
  </w:style>
  <w:style w:type="table" w:customStyle="1" w:styleId="ShadedTable1">
    <w:name w:val="Shaded Table1"/>
    <w:basedOn w:val="TableNormal"/>
    <w:uiPriority w:val="99"/>
    <w:rsid w:val="00CE5E57"/>
    <w:tblPr>
      <w:tblBorders>
        <w:top w:val="single" w:sz="4" w:space="0" w:color="auto"/>
        <w:left w:val="single" w:sz="4" w:space="0" w:color="auto"/>
        <w:bottom w:val="single" w:sz="4" w:space="0" w:color="auto"/>
        <w:right w:val="single" w:sz="4" w:space="0" w:color="auto"/>
        <w:insideH w:val="nil"/>
        <w:insideV w:val="nil"/>
      </w:tblBorders>
    </w:tblPr>
    <w:tcPr>
      <w:shd w:val="clear" w:color="auto" w:fill="EEECE1"/>
    </w:tcPr>
  </w:style>
  <w:style w:type="paragraph" w:customStyle="1" w:styleId="IgnoredEmptysubclause">
    <w:name w:val="Ignored Empty subclause"/>
    <w:basedOn w:val="Normal"/>
    <w:link w:val="IgnoredEmptysubclauseChar"/>
    <w:qFormat/>
    <w:rsid w:val="00CE5E57"/>
  </w:style>
  <w:style w:type="character" w:customStyle="1" w:styleId="IgnoredEmptysubclauseChar">
    <w:name w:val="Ignored Empty subclause Char"/>
    <w:link w:val="IgnoredEmptysubclause"/>
    <w:rsid w:val="00CE5E57"/>
    <w:rPr>
      <w:rFonts w:ascii="Arial" w:eastAsia="Arial" w:hAnsi="Arial" w:cs="Arial"/>
      <w:color w:val="000000"/>
    </w:rPr>
  </w:style>
  <w:style w:type="paragraph" w:styleId="TOC1">
    <w:name w:val="toc 1"/>
    <w:basedOn w:val="Normal"/>
    <w:next w:val="Normal"/>
    <w:autoRedefine/>
    <w:rsid w:val="00805BCE"/>
    <w:pPr>
      <w:spacing w:after="100" w:line="240" w:lineRule="auto"/>
    </w:pPr>
  </w:style>
  <w:style w:type="paragraph" w:styleId="NoSpacing">
    <w:name w:val="No Spacing"/>
    <w:basedOn w:val="Normal"/>
    <w:autoRedefine/>
    <w:uiPriority w:val="1"/>
    <w:qFormat/>
    <w:rsid w:val="00BC25E8"/>
    <w:pPr>
      <w:widowControl w:val="0"/>
      <w:numPr>
        <w:ilvl w:val="1"/>
        <w:numId w:val="25"/>
      </w:numPr>
      <w:autoSpaceDE w:val="0"/>
      <w:autoSpaceDN w:val="0"/>
      <w:spacing w:before="120" w:after="120" w:line="240" w:lineRule="auto"/>
      <w:jc w:val="both"/>
    </w:pPr>
    <w:rPr>
      <w:color w:val="auto"/>
      <w:szCs w:val="20"/>
      <w:lang w:eastAsia="en-US"/>
    </w:rPr>
  </w:style>
  <w:style w:type="paragraph" w:customStyle="1" w:styleId="TableParagraph">
    <w:name w:val="Table Paragraph"/>
    <w:basedOn w:val="Normal"/>
    <w:uiPriority w:val="1"/>
    <w:qFormat/>
    <w:rsid w:val="00CB491E"/>
    <w:pPr>
      <w:widowControl w:val="0"/>
      <w:autoSpaceDE w:val="0"/>
      <w:autoSpaceDN w:val="0"/>
      <w:spacing w:after="0" w:line="240" w:lineRule="auto"/>
    </w:pPr>
    <w:rPr>
      <w:color w:val="auto"/>
      <w:lang w:eastAsia="en-US"/>
    </w:rPr>
  </w:style>
  <w:style w:type="table" w:customStyle="1" w:styleId="TableGrid1">
    <w:name w:val="Table Grid1"/>
    <w:basedOn w:val="TableNormal"/>
    <w:next w:val="TableGrid"/>
    <w:uiPriority w:val="39"/>
    <w:rsid w:val="004219E3"/>
    <w:rPr>
      <w:rFonts w:asciiTheme="minorHAnsi" w:eastAsiaTheme="minorHAnsi" w:hAnsiTheme="minorHAnsi" w:cstheme="minorBidi"/>
      <w:kern w:val="2"/>
      <w:sz w:val="22"/>
      <w:szCs w:val="22"/>
      <w:lang w:eastAsia="en-US"/>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POBoxContent">
    <w:name w:val="DPO Box Content"/>
    <w:basedOn w:val="Normal"/>
    <w:link w:val="DPOBoxContentChar"/>
    <w:qFormat/>
    <w:rsid w:val="001B22C0"/>
    <w:pPr>
      <w:spacing w:after="160" w:line="240" w:lineRule="auto"/>
    </w:pPr>
    <w:rPr>
      <w:rFonts w:ascii="Montserrat" w:eastAsia="Times New Roman" w:hAnsi="Montserrat" w:cs="Times New Roman"/>
      <w:color w:val="auto"/>
      <w:sz w:val="20"/>
      <w:szCs w:val="24"/>
      <w:lang w:eastAsia="en-US"/>
    </w:rPr>
  </w:style>
  <w:style w:type="character" w:customStyle="1" w:styleId="DPOBoxContentChar">
    <w:name w:val="DPO Box Content Char"/>
    <w:basedOn w:val="DefaultParagraphFont"/>
    <w:link w:val="DPOBoxContent"/>
    <w:rsid w:val="001B22C0"/>
    <w:rPr>
      <w:rFonts w:ascii="Montserrat" w:hAnsi="Montserrat"/>
      <w:szCs w:val="24"/>
      <w:lang w:eastAsia="en-US"/>
    </w:rPr>
  </w:style>
  <w:style w:type="paragraph" w:customStyle="1" w:styleId="Style1">
    <w:name w:val="Style1"/>
    <w:basedOn w:val="Title"/>
    <w:qFormat/>
    <w:rsid w:val="001B22C0"/>
    <w:pPr>
      <w:keepNext/>
      <w:keepLines/>
      <w:numPr>
        <w:numId w:val="31"/>
      </w:numPr>
      <w:tabs>
        <w:tab w:val="clear" w:pos="709"/>
        <w:tab w:val="num" w:pos="927"/>
      </w:tabs>
      <w:overflowPunct w:val="0"/>
      <w:autoSpaceDE w:val="0"/>
      <w:autoSpaceDN w:val="0"/>
      <w:adjustRightInd w:val="0"/>
      <w:spacing w:before="120"/>
      <w:ind w:left="924" w:hanging="357"/>
      <w:jc w:val="both"/>
      <w:textAlignment w:val="baseline"/>
    </w:pPr>
    <w:rPr>
      <w:rFonts w:eastAsia="Times New Roman" w:cs="Times New Roman"/>
      <w:b/>
      <w:bCs/>
      <w:color w:val="auto"/>
      <w:sz w:val="22"/>
      <w:szCs w:val="20"/>
      <w:lang w:val="en-GB"/>
    </w:rPr>
  </w:style>
  <w:style w:type="paragraph" w:customStyle="1" w:styleId="Style2">
    <w:name w:val="Style2"/>
    <w:basedOn w:val="Normal"/>
    <w:qFormat/>
    <w:rsid w:val="001B22C0"/>
    <w:pPr>
      <w:widowControl w:val="0"/>
      <w:numPr>
        <w:ilvl w:val="2"/>
        <w:numId w:val="31"/>
      </w:numPr>
      <w:overflowPunct w:val="0"/>
      <w:autoSpaceDE w:val="0"/>
      <w:autoSpaceDN w:val="0"/>
      <w:adjustRightInd w:val="0"/>
      <w:spacing w:after="120" w:line="240" w:lineRule="auto"/>
      <w:jc w:val="both"/>
      <w:textAlignment w:val="baseline"/>
    </w:pPr>
    <w:rPr>
      <w:rFonts w:eastAsia="Times New Roman" w:cs="Times New Roman"/>
      <w:color w:val="auto"/>
      <w:szCs w:val="20"/>
      <w:lang w:eastAsia="en-US"/>
    </w:rPr>
  </w:style>
  <w:style w:type="paragraph" w:customStyle="1" w:styleId="Style3a">
    <w:name w:val="Style3a"/>
    <w:basedOn w:val="Style311"/>
    <w:qFormat/>
    <w:rsid w:val="001B22C0"/>
    <w:pPr>
      <w:numPr>
        <w:ilvl w:val="5"/>
      </w:numPr>
    </w:pPr>
  </w:style>
  <w:style w:type="paragraph" w:customStyle="1" w:styleId="Style311">
    <w:name w:val="Style3.1.1"/>
    <w:basedOn w:val="Normal"/>
    <w:qFormat/>
    <w:rsid w:val="001B22C0"/>
    <w:pPr>
      <w:numPr>
        <w:ilvl w:val="4"/>
        <w:numId w:val="31"/>
      </w:numPr>
      <w:overflowPunct w:val="0"/>
      <w:autoSpaceDE w:val="0"/>
      <w:autoSpaceDN w:val="0"/>
      <w:adjustRightInd w:val="0"/>
      <w:spacing w:after="120" w:line="240" w:lineRule="auto"/>
      <w:jc w:val="both"/>
      <w:textAlignment w:val="baseline"/>
    </w:pPr>
    <w:rPr>
      <w:rFonts w:eastAsia="Times New Roman"/>
      <w:bCs/>
      <w:color w:val="auto"/>
      <w:szCs w:val="20"/>
      <w:lang w:eastAsia="en-US"/>
    </w:rPr>
  </w:style>
  <w:style w:type="paragraph" w:customStyle="1" w:styleId="Style4">
    <w:name w:val="Style4"/>
    <w:basedOn w:val="Normal"/>
    <w:qFormat/>
    <w:rsid w:val="001B22C0"/>
    <w:pPr>
      <w:widowControl w:val="0"/>
      <w:numPr>
        <w:ilvl w:val="6"/>
        <w:numId w:val="31"/>
      </w:numPr>
      <w:overflowPunct w:val="0"/>
      <w:autoSpaceDE w:val="0"/>
      <w:autoSpaceDN w:val="0"/>
      <w:adjustRightInd w:val="0"/>
      <w:spacing w:after="120" w:line="240" w:lineRule="auto"/>
      <w:jc w:val="both"/>
      <w:textAlignment w:val="baseline"/>
    </w:pPr>
    <w:rPr>
      <w:rFonts w:eastAsia="Times New Roman" w:cs="Times New Roman"/>
      <w:color w:val="auto"/>
      <w:szCs w:val="20"/>
      <w:lang w:eastAsia="en-US"/>
    </w:rPr>
  </w:style>
  <w:style w:type="paragraph" w:customStyle="1" w:styleId="Style2a">
    <w:name w:val="Style2a"/>
    <w:basedOn w:val="Normal"/>
    <w:qFormat/>
    <w:rsid w:val="001B22C0"/>
    <w:pPr>
      <w:widowControl w:val="0"/>
      <w:numPr>
        <w:ilvl w:val="3"/>
        <w:numId w:val="31"/>
      </w:numPr>
      <w:overflowPunct w:val="0"/>
      <w:autoSpaceDE w:val="0"/>
      <w:autoSpaceDN w:val="0"/>
      <w:adjustRightInd w:val="0"/>
      <w:spacing w:after="120" w:line="240" w:lineRule="auto"/>
      <w:jc w:val="both"/>
      <w:textAlignment w:val="baseline"/>
    </w:pPr>
    <w:rPr>
      <w:rFonts w:eastAsia="Times New Roman" w:cs="Times New Roman"/>
      <w:color w:val="auto"/>
      <w:szCs w:val="20"/>
      <w:lang w:eastAsia="en-US"/>
    </w:rPr>
  </w:style>
  <w:style w:type="paragraph" w:customStyle="1" w:styleId="Style1notBold">
    <w:name w:val="Style1notBold"/>
    <w:basedOn w:val="Style1"/>
    <w:rsid w:val="001B22C0"/>
    <w:pPr>
      <w:keepNext w:val="0"/>
      <w:keepLines w:val="0"/>
      <w:widowControl w:val="0"/>
      <w:numPr>
        <w:ilvl w:val="1"/>
      </w:numPr>
      <w:tabs>
        <w:tab w:val="clear" w:pos="709"/>
        <w:tab w:val="num" w:pos="1440"/>
      </w:tabs>
      <w:ind w:left="1440" w:hanging="360"/>
    </w:pPr>
    <w:rPr>
      <w:b w:val="0"/>
    </w:rPr>
  </w:style>
  <w:style w:type="paragraph" w:customStyle="1" w:styleId="Style4a">
    <w:name w:val="Style4a"/>
    <w:basedOn w:val="Style3a"/>
    <w:qFormat/>
    <w:rsid w:val="001B22C0"/>
    <w:pPr>
      <w:numPr>
        <w:ilvl w:val="7"/>
      </w:numPr>
    </w:pPr>
  </w:style>
  <w:style w:type="paragraph" w:styleId="NormalWeb">
    <w:name w:val="Normal (Web)"/>
    <w:basedOn w:val="Normal"/>
    <w:uiPriority w:val="99"/>
    <w:rsid w:val="00B310A7"/>
    <w:pPr>
      <w:spacing w:before="100" w:beforeAutospacing="1" w:after="100" w:afterAutospacing="1" w:line="240" w:lineRule="auto"/>
    </w:pPr>
    <w:rPr>
      <w:rFonts w:ascii="Arial Unicode MS" w:eastAsia="Arial Unicode MS" w:hAnsi="Arial Unicode MS" w:cs="Arial Unicode MS"/>
      <w:color w:val="auto"/>
      <w:sz w:val="24"/>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9641147">
      <w:bodyDiv w:val="1"/>
      <w:marLeft w:val="0"/>
      <w:marRight w:val="0"/>
      <w:marTop w:val="0"/>
      <w:marBottom w:val="0"/>
      <w:divBdr>
        <w:top w:val="none" w:sz="0" w:space="0" w:color="auto"/>
        <w:left w:val="none" w:sz="0" w:space="0" w:color="auto"/>
        <w:bottom w:val="none" w:sz="0" w:space="0" w:color="auto"/>
        <w:right w:val="none" w:sz="0" w:space="0" w:color="auto"/>
      </w:divBdr>
    </w:div>
    <w:div w:id="265625710">
      <w:bodyDiv w:val="1"/>
      <w:marLeft w:val="0"/>
      <w:marRight w:val="0"/>
      <w:marTop w:val="0"/>
      <w:marBottom w:val="0"/>
      <w:divBdr>
        <w:top w:val="none" w:sz="0" w:space="0" w:color="auto"/>
        <w:left w:val="none" w:sz="0" w:space="0" w:color="auto"/>
        <w:bottom w:val="none" w:sz="0" w:space="0" w:color="auto"/>
        <w:right w:val="none" w:sz="0" w:space="0" w:color="auto"/>
      </w:divBdr>
    </w:div>
    <w:div w:id="506209812">
      <w:bodyDiv w:val="1"/>
      <w:marLeft w:val="0"/>
      <w:marRight w:val="0"/>
      <w:marTop w:val="0"/>
      <w:marBottom w:val="0"/>
      <w:divBdr>
        <w:top w:val="none" w:sz="0" w:space="0" w:color="auto"/>
        <w:left w:val="none" w:sz="0" w:space="0" w:color="auto"/>
        <w:bottom w:val="none" w:sz="0" w:space="0" w:color="auto"/>
        <w:right w:val="none" w:sz="0" w:space="0" w:color="auto"/>
      </w:divBdr>
      <w:divsChild>
        <w:div w:id="98456448">
          <w:marLeft w:val="0"/>
          <w:marRight w:val="0"/>
          <w:marTop w:val="0"/>
          <w:marBottom w:val="0"/>
          <w:divBdr>
            <w:top w:val="none" w:sz="0" w:space="0" w:color="auto"/>
            <w:left w:val="none" w:sz="0" w:space="0" w:color="auto"/>
            <w:bottom w:val="none" w:sz="0" w:space="0" w:color="auto"/>
            <w:right w:val="none" w:sz="0" w:space="0" w:color="auto"/>
          </w:divBdr>
        </w:div>
        <w:div w:id="1034312678">
          <w:marLeft w:val="0"/>
          <w:marRight w:val="0"/>
          <w:marTop w:val="0"/>
          <w:marBottom w:val="0"/>
          <w:divBdr>
            <w:top w:val="none" w:sz="0" w:space="0" w:color="auto"/>
            <w:left w:val="none" w:sz="0" w:space="0" w:color="auto"/>
            <w:bottom w:val="none" w:sz="0" w:space="0" w:color="auto"/>
            <w:right w:val="none" w:sz="0" w:space="0" w:color="auto"/>
          </w:divBdr>
        </w:div>
        <w:div w:id="1068266556">
          <w:marLeft w:val="0"/>
          <w:marRight w:val="0"/>
          <w:marTop w:val="0"/>
          <w:marBottom w:val="0"/>
          <w:divBdr>
            <w:top w:val="none" w:sz="0" w:space="0" w:color="auto"/>
            <w:left w:val="none" w:sz="0" w:space="0" w:color="auto"/>
            <w:bottom w:val="none" w:sz="0" w:space="0" w:color="auto"/>
            <w:right w:val="none" w:sz="0" w:space="0" w:color="auto"/>
          </w:divBdr>
        </w:div>
        <w:div w:id="1375734601">
          <w:marLeft w:val="0"/>
          <w:marRight w:val="0"/>
          <w:marTop w:val="0"/>
          <w:marBottom w:val="0"/>
          <w:divBdr>
            <w:top w:val="none" w:sz="0" w:space="0" w:color="auto"/>
            <w:left w:val="none" w:sz="0" w:space="0" w:color="auto"/>
            <w:bottom w:val="none" w:sz="0" w:space="0" w:color="auto"/>
            <w:right w:val="none" w:sz="0" w:space="0" w:color="auto"/>
          </w:divBdr>
        </w:div>
        <w:div w:id="2142729196">
          <w:marLeft w:val="0"/>
          <w:marRight w:val="0"/>
          <w:marTop w:val="0"/>
          <w:marBottom w:val="0"/>
          <w:divBdr>
            <w:top w:val="none" w:sz="0" w:space="0" w:color="auto"/>
            <w:left w:val="none" w:sz="0" w:space="0" w:color="auto"/>
            <w:bottom w:val="none" w:sz="0" w:space="0" w:color="auto"/>
            <w:right w:val="none" w:sz="0" w:space="0" w:color="auto"/>
          </w:divBdr>
        </w:div>
      </w:divsChild>
    </w:div>
    <w:div w:id="806823808">
      <w:bodyDiv w:val="1"/>
      <w:marLeft w:val="0"/>
      <w:marRight w:val="0"/>
      <w:marTop w:val="0"/>
      <w:marBottom w:val="0"/>
      <w:divBdr>
        <w:top w:val="none" w:sz="0" w:space="0" w:color="auto"/>
        <w:left w:val="none" w:sz="0" w:space="0" w:color="auto"/>
        <w:bottom w:val="none" w:sz="0" w:space="0" w:color="auto"/>
        <w:right w:val="none" w:sz="0" w:space="0" w:color="auto"/>
      </w:divBdr>
    </w:div>
    <w:div w:id="937447035">
      <w:bodyDiv w:val="1"/>
      <w:marLeft w:val="0"/>
      <w:marRight w:val="0"/>
      <w:marTop w:val="0"/>
      <w:marBottom w:val="0"/>
      <w:divBdr>
        <w:top w:val="none" w:sz="0" w:space="0" w:color="auto"/>
        <w:left w:val="none" w:sz="0" w:space="0" w:color="auto"/>
        <w:bottom w:val="none" w:sz="0" w:space="0" w:color="auto"/>
        <w:right w:val="none" w:sz="0" w:space="0" w:color="auto"/>
      </w:divBdr>
    </w:div>
    <w:div w:id="1072116652">
      <w:bodyDiv w:val="1"/>
      <w:marLeft w:val="0"/>
      <w:marRight w:val="0"/>
      <w:marTop w:val="0"/>
      <w:marBottom w:val="0"/>
      <w:divBdr>
        <w:top w:val="none" w:sz="0" w:space="0" w:color="auto"/>
        <w:left w:val="none" w:sz="0" w:space="0" w:color="auto"/>
        <w:bottom w:val="none" w:sz="0" w:space="0" w:color="auto"/>
        <w:right w:val="none" w:sz="0" w:space="0" w:color="auto"/>
      </w:divBdr>
    </w:div>
    <w:div w:id="1075856560">
      <w:bodyDiv w:val="1"/>
      <w:marLeft w:val="0"/>
      <w:marRight w:val="0"/>
      <w:marTop w:val="0"/>
      <w:marBottom w:val="0"/>
      <w:divBdr>
        <w:top w:val="none" w:sz="0" w:space="0" w:color="auto"/>
        <w:left w:val="none" w:sz="0" w:space="0" w:color="auto"/>
        <w:bottom w:val="none" w:sz="0" w:space="0" w:color="auto"/>
        <w:right w:val="none" w:sz="0" w:space="0" w:color="auto"/>
      </w:divBdr>
    </w:div>
    <w:div w:id="1184897238">
      <w:bodyDiv w:val="1"/>
      <w:marLeft w:val="0"/>
      <w:marRight w:val="0"/>
      <w:marTop w:val="0"/>
      <w:marBottom w:val="0"/>
      <w:divBdr>
        <w:top w:val="none" w:sz="0" w:space="0" w:color="auto"/>
        <w:left w:val="none" w:sz="0" w:space="0" w:color="auto"/>
        <w:bottom w:val="none" w:sz="0" w:space="0" w:color="auto"/>
        <w:right w:val="none" w:sz="0" w:space="0" w:color="auto"/>
      </w:divBdr>
    </w:div>
    <w:div w:id="1490245338">
      <w:bodyDiv w:val="1"/>
      <w:marLeft w:val="0"/>
      <w:marRight w:val="0"/>
      <w:marTop w:val="0"/>
      <w:marBottom w:val="0"/>
      <w:divBdr>
        <w:top w:val="none" w:sz="0" w:space="0" w:color="auto"/>
        <w:left w:val="none" w:sz="0" w:space="0" w:color="auto"/>
        <w:bottom w:val="none" w:sz="0" w:space="0" w:color="auto"/>
        <w:right w:val="none" w:sz="0" w:space="0" w:color="auto"/>
      </w:divBdr>
      <w:divsChild>
        <w:div w:id="1242956709">
          <w:marLeft w:val="0"/>
          <w:marRight w:val="0"/>
          <w:marTop w:val="0"/>
          <w:marBottom w:val="0"/>
          <w:divBdr>
            <w:top w:val="none" w:sz="0" w:space="0" w:color="auto"/>
            <w:left w:val="none" w:sz="0" w:space="0" w:color="auto"/>
            <w:bottom w:val="single" w:sz="6" w:space="7" w:color="BABABA"/>
            <w:right w:val="none" w:sz="0" w:space="0" w:color="auto"/>
          </w:divBdr>
          <w:divsChild>
            <w:div w:id="743450592">
              <w:marLeft w:val="3"/>
              <w:marRight w:val="3"/>
              <w:marTop w:val="0"/>
              <w:marBottom w:val="0"/>
              <w:divBdr>
                <w:top w:val="none" w:sz="0" w:space="0" w:color="auto"/>
                <w:left w:val="none" w:sz="0" w:space="0" w:color="auto"/>
                <w:bottom w:val="none" w:sz="0" w:space="0" w:color="auto"/>
                <w:right w:val="none" w:sz="0" w:space="0" w:color="auto"/>
              </w:divBdr>
              <w:divsChild>
                <w:div w:id="290331374">
                  <w:marLeft w:val="0"/>
                  <w:marRight w:val="0"/>
                  <w:marTop w:val="0"/>
                  <w:marBottom w:val="0"/>
                  <w:divBdr>
                    <w:top w:val="none" w:sz="0" w:space="0" w:color="auto"/>
                    <w:left w:val="none" w:sz="0" w:space="0" w:color="auto"/>
                    <w:bottom w:val="none" w:sz="0" w:space="0" w:color="auto"/>
                    <w:right w:val="none" w:sz="0" w:space="0" w:color="auto"/>
                  </w:divBdr>
                  <w:divsChild>
                    <w:div w:id="2123649330">
                      <w:marLeft w:val="0"/>
                      <w:marRight w:val="0"/>
                      <w:marTop w:val="0"/>
                      <w:marBottom w:val="0"/>
                      <w:divBdr>
                        <w:top w:val="none" w:sz="0" w:space="0" w:color="auto"/>
                        <w:left w:val="none" w:sz="0" w:space="0" w:color="auto"/>
                        <w:bottom w:val="none" w:sz="0" w:space="0" w:color="auto"/>
                        <w:right w:val="none" w:sz="0" w:space="0" w:color="auto"/>
                      </w:divBdr>
                      <w:divsChild>
                        <w:div w:id="1922257215">
                          <w:marLeft w:val="0"/>
                          <w:marRight w:val="0"/>
                          <w:marTop w:val="0"/>
                          <w:marBottom w:val="0"/>
                          <w:divBdr>
                            <w:top w:val="single" w:sz="2" w:space="12" w:color="BABABA"/>
                            <w:left w:val="single" w:sz="6" w:space="12" w:color="BABABA"/>
                            <w:bottom w:val="single" w:sz="6" w:space="12" w:color="BABABA"/>
                            <w:right w:val="single" w:sz="6" w:space="12" w:color="BABABA"/>
                          </w:divBdr>
                          <w:divsChild>
                            <w:div w:id="1475487656">
                              <w:marLeft w:val="0"/>
                              <w:marRight w:val="0"/>
                              <w:marTop w:val="0"/>
                              <w:marBottom w:val="0"/>
                              <w:divBdr>
                                <w:top w:val="none" w:sz="0" w:space="0" w:color="auto"/>
                                <w:left w:val="none" w:sz="0" w:space="0" w:color="auto"/>
                                <w:bottom w:val="none" w:sz="0" w:space="0" w:color="auto"/>
                                <w:right w:val="none" w:sz="0" w:space="0" w:color="auto"/>
                              </w:divBdr>
                              <w:divsChild>
                                <w:div w:id="841818684">
                                  <w:marLeft w:val="0"/>
                                  <w:marRight w:val="0"/>
                                  <w:marTop w:val="0"/>
                                  <w:marBottom w:val="0"/>
                                  <w:divBdr>
                                    <w:top w:val="none" w:sz="0" w:space="0" w:color="auto"/>
                                    <w:left w:val="none" w:sz="0" w:space="0" w:color="auto"/>
                                    <w:bottom w:val="none" w:sz="0" w:space="0" w:color="auto"/>
                                    <w:right w:val="none" w:sz="0" w:space="0" w:color="auto"/>
                                  </w:divBdr>
                                  <w:divsChild>
                                    <w:div w:id="1853958472">
                                      <w:marLeft w:val="0"/>
                                      <w:marRight w:val="0"/>
                                      <w:marTop w:val="0"/>
                                      <w:marBottom w:val="0"/>
                                      <w:divBdr>
                                        <w:top w:val="single" w:sz="2" w:space="0" w:color="BABABA"/>
                                        <w:left w:val="single" w:sz="2" w:space="0" w:color="BABABA"/>
                                        <w:bottom w:val="single" w:sz="2" w:space="0" w:color="BABABA"/>
                                        <w:right w:val="single" w:sz="2" w:space="0" w:color="BABABA"/>
                                      </w:divBdr>
                                      <w:divsChild>
                                        <w:div w:id="1723285631">
                                          <w:marLeft w:val="0"/>
                                          <w:marRight w:val="0"/>
                                          <w:marTop w:val="0"/>
                                          <w:marBottom w:val="0"/>
                                          <w:divBdr>
                                            <w:top w:val="none" w:sz="0" w:space="0" w:color="auto"/>
                                            <w:left w:val="none" w:sz="0" w:space="0" w:color="auto"/>
                                            <w:bottom w:val="none" w:sz="0" w:space="0" w:color="auto"/>
                                            <w:right w:val="none" w:sz="0" w:space="0" w:color="auto"/>
                                          </w:divBdr>
                                          <w:divsChild>
                                            <w:div w:id="8938573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652052874">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comments" Target="comments.xml"/><Relationship Id="rId26" Type="http://schemas.openxmlformats.org/officeDocument/2006/relationships/header" Target="header3.xml"/><Relationship Id="rId3" Type="http://schemas.openxmlformats.org/officeDocument/2006/relationships/customXml" Target="../customXml/item3.xml"/><Relationship Id="rId21" Type="http://schemas.microsoft.com/office/2018/08/relationships/commentsExtensible" Target="commentsExtensible.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yperlink" Target="https://ico.org.uk/for-the-public/" TargetMode="External"/><Relationship Id="rId25"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hyperlink" Target="https://voiceworks0.sharepoint.com/:b:/r/sites/portal/circles/dp/Shared%20Documents/Data%20Protection%20UK/Final/Appropriate%20Policy%20Document%20-%20Enreach%20UK%20-%20v1.0.pdf?csf=1&amp;web=1&amp;e=QBNUWp" TargetMode="External"/><Relationship Id="rId20" Type="http://schemas.microsoft.com/office/2016/09/relationships/commentsIds" Target="commentsIds.xml"/><Relationship Id="rId29" Type="http://schemas.microsoft.com/office/2011/relationships/people" Target="peop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hyperlink" Target="https://voiceworks0.sharepoint.com/:b:/r/sites/DataProtection/Shared%20Documents/Privacy%20policy%20and%20governance/Data%20Protection%20Policy.pdf?csf=1&amp;web=1&amp;e=RKMCIz" TargetMode="External"/><Relationship Id="rId23" Type="http://schemas.openxmlformats.org/officeDocument/2006/relationships/header" Target="header2.xml"/><Relationship Id="rId28" Type="http://schemas.openxmlformats.org/officeDocument/2006/relationships/fontTable" Target="fontTable.xml"/><Relationship Id="rId10" Type="http://schemas.openxmlformats.org/officeDocument/2006/relationships/styles" Target="styles.xml"/><Relationship Id="rId19" Type="http://schemas.microsoft.com/office/2011/relationships/commentsExtended" Target="commentsExtended.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1.xml"/><Relationship Id="rId27" Type="http://schemas.openxmlformats.org/officeDocument/2006/relationships/footer" Target="footer3.xml"/><Relationship Id="rId30" Type="http://schemas.openxmlformats.org/officeDocument/2006/relationships/theme" Target="theme/theme1.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LongProperties xmlns="http://schemas.microsoft.com/office/2006/metadata/longProperties"/>
</file>

<file path=customXml/item2.xml><?xml version="1.0" encoding="utf-8"?>
<cdm:cachedDataManifest xmlns:cdm="http://schemas.microsoft.com/2004/VisualStudio/Tools/Applications/CachedDataManifest.xsd" cdm:revision="1"/>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ns30:Sources xmlns:w="http://schemas.openxmlformats.org/wordprocessingml/2006/main" xmlns:r="http://schemas.openxmlformats.org/officeDocument/2006/relationships" xmlns:m="http://schemas.openxmlformats.org/officeDocument/2006/math" xmlns:ns4="http://schemas.openxmlformats.org/schemaLibrary/2006/main" xmlns:w15="http://schemas.microsoft.com/office/word/2012/wordml" xmlns:w14="http://schemas.microsoft.com/office/word/2010/wordml" xmlns:mc="http://schemas.openxmlformats.org/markup-compatibility/2006" xmlns:wp="http://schemas.openxmlformats.org/drawingml/2006/wordprocessingDrawing" xmlns:a="http://schemas.openxmlformats.org/drawingml/2006/main" xmlns:wne="http://schemas.microsoft.com/office/word/2006/wordml" xmlns:c="http://schemas.openxmlformats.org/drawingml/2006/chart" xmlns:ns12="http://schemas.openxmlformats.org/drawingml/2006/chartDrawing" xmlns:dgm="http://schemas.openxmlformats.org/drawingml/2006/diagram" xmlns:pic="http://schemas.openxmlformats.org/drawingml/2006/picture" xmlns:xdr="http://schemas.openxmlformats.org/drawingml/2006/spreadsheetDrawing" xmlns:dsp="http://schemas.microsoft.com/office/drawing/2008/diagram" xmlns:ns17="urn:schemas-microsoft-com:office:excel" xmlns:o="urn:schemas-microsoft-com:office:office" xmlns:v="urn:schemas-microsoft-com:vml" xmlns:w10="urn:schemas-microsoft-com:office:word" xmlns:ns21="urn:schemas-microsoft-com:office:powerpoint" xmlns:ns23="http://schemas.microsoft.com/office/2006/coverPageProps" xmlns:odx="http://opendope.org/xpaths" xmlns:odc="http://opendope.org/conditions" xmlns:odq="http://opendope.org/questions" xmlns:oda="http://opendope.org/answers" xmlns:odi="http://opendope.org/components" xmlns:odgm="http://opendope.org/SmartArt/DataHierarchy" xmlns:ns30="http://schemas.openxmlformats.org/officeDocument/2006/bibliography" xmlns:ns31="http://schemas.openxmlformats.org/drawingml/2006/compatibility" xmlns:ns32="http://schemas.openxmlformats.org/drawingml/2006/lockedCanvas"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6A98F6AF4096F74C97F906AD22FB1C67" ma:contentTypeVersion="18" ma:contentTypeDescription="Create a new document." ma:contentTypeScope="" ma:versionID="5d034cf33671557aaae636470ee6a3a0">
  <xsd:schema xmlns:xsd="http://www.w3.org/2001/XMLSchema" xmlns:xs="http://www.w3.org/2001/XMLSchema" xmlns:p="http://schemas.microsoft.com/office/2006/metadata/properties" xmlns:ns2="aa7fedd5-ff8a-4eb9-90c1-a347e5357243" xmlns:ns3="bbb2b76a-e3d8-4a0e-a6ed-30ea981614cc" xmlns:ns4="ef969be8-5a32-4825-8610-815ae95b11e3" targetNamespace="http://schemas.microsoft.com/office/2006/metadata/properties" ma:root="true" ma:fieldsID="d16f5f71db773e1a56356185d232eafb" ns2:_="" ns3:_="" ns4:_="">
    <xsd:import namespace="aa7fedd5-ff8a-4eb9-90c1-a347e5357243"/>
    <xsd:import namespace="bbb2b76a-e3d8-4a0e-a6ed-30ea981614cc"/>
    <xsd:import namespace="ef969be8-5a32-4825-8610-815ae95b11e3"/>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AutoKeyPoints" minOccurs="0"/>
                <xsd:element ref="ns2:MediaServiceKeyPoints" minOccurs="0"/>
                <xsd:element ref="ns2:MediaServiceGenerationTime" minOccurs="0"/>
                <xsd:element ref="ns2:MediaServiceEventHashCode"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7fedd5-ff8a-4eb9-90c1-a347e535724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d25b44a2-0dd2-455a-8a55-1e83c9d750b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bb2b76a-e3d8-4a0e-a6ed-30ea981614cc"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f969be8-5a32-4825-8610-815ae95b11e3"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1d0891d-9a4b-43bd-95d9-b622d0ece444}" ma:internalName="TaxCatchAll" ma:showField="CatchAllData" ma:web="ef969be8-5a32-4825-8610-815ae95b11e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7.xml><?xml version="1.0" encoding="utf-8"?>
<n-document xmlns:xsd="http://www.w3.org/2001/XMLSchema" xmlns:xsi="http://www.w3.org/2001/XMLSchema-instance" guid="0" synced="true" validated="true">
  <n-docbody>
    <standard.doc precedenttype="agreement">
      <prelim>
        <product.name>product.name0</product.name>
        <title>Data protection policy (UK)</title>
        <author>Practical Law Data Protection</author>
        <resource.type>Standard documents</resource.type>
        <juris>juris0</juris>
        <juris>juris1</juris>
      </prelim>
      <abstract>
        <para>
          <paratext>
            An internal-facing data protection policy (which can also be referred to as a privacy standard) for use by a business setting out the principles and legal conditions that organisations must satisfy when obtaining, handling, processing, transporting or storing personal data in the course of their operations and activities, including customer, supplier and employee data. This document not only demonstrates how the organisation processes personal data but also makes employees aware of their data protection obligations. It is tailored to comply with the retained EU law version of the General Data Protection Regulation (
            <ital>(EU) 2016/679</ital>
            ) (UK GDPR) and the Data Protection Act 2018 (DPA 2018).
          </paratext>
        </para>
      </abstract>
      <toc.identifier hasToc="true"/>
      <body>
        <drafting.note id="a862464" jurisdiction="">
          <head align="left" preservecase="true">
            <headtext>About this document</headtext>
          </head>
          <division id="a000004" level="1">
            <para>
              <paratext>We have updated this resource to reflect UK data protection legislation from 1 January 2021.</paratext>
            </para>
            <para>
              <paratext>
                From the end of the 
                <link href="w-023-9796" style="ACTLinkPLCtoPLC">
                  <ital>UK-EU transition period</ital>
                </link>
                 (transition period), the 
                <link href="w-019-6282" style="ACTLinkPLCtoPLC">
                  <ital>retained EU law</ital>
                </link>
                 version of the 
                <link href="6-631-1875" style="ACTLinkPLCtoPLC">
                  <ital>General Data Protection Regulation ((EU) 2016/679)</ital>
                </link>
                 (
                <link href="w-026-8528" style="ACTLinkPLCtoPLC">
                  <ital>UK GDPR</ital>
                </link>
                ) applies in the UK, along with the 
                <link href="w-014-9417" style="ACTLinkPLCtoPLC">
                  <ital>Data Protection Act 2018</ital>
                </link>
                 (DPA 2018). For the background to UK data protection law during and after the transition period, see 
                <link href="w-026-2740" style="ACTLinkPLCtoPLC">
                  <ital>Practice notes, Brexit post-transition period: data protection (UK)</ital>
                </link>
                 and 
                <link href="w-016-7309" style="ACTLinkPLCtoPLC">
                  <ital>Brexit: implications for data protection</ital>
                </link>
                .
              </paratext>
            </para>
            <para>
              <paratext>
                As the 
                <link href="w-026-8527" style="ACTLinkPLCtoPLC">
                  <ital>EU GDPR</ital>
                </link>
                 will continue to have extra-territorial effect (see Article 3, EU GDPR), the EU GDPR may continue to apply to UK 
                <link href="5-107-5723" style="ACTLinkPLCtoPLC">
                  <ital>controllers</ital>
                </link>
                 or 
                <link href="2-384-8947" style="ACTLinkPLCtoPLC">
                  <ital>processors</ital>
                </link>
                 who have an establishment in the EU, or who offer goods or services to data subjects in the EU, or who monitor their behaviour as far as their behaviour takes place within the EU. Such organisations may therefore find themselves subject to dual data protection regulatory regimes under the UK GDPR and the EU GDPR. For more information, see 
                <link anchor="a645904" href="w-026-2740" style="ACTLinkPLCtoPLC">
                  <ital>Practice note, Brexit post-transition period: data protection (UK): Determining which regimes apply</ital>
                </link>
                .
              </paratext>
            </para>
            <para>
              <paratext>For the purposes of this document we have assumed that we are dealing with an organisation based solely in the UK which does not provide goods or services to EU data subjects or monitor their behaviour. For that reason, we refer to compliance with the DPA 2018 and UK GDPR only as they will apply from 1 January 2021.</paratext>
            </para>
            <para>
              <paratext>
                To see what the current 
                <link href="w-014-2751" style="ACTLinkPLCtoPLC">
                  <ital>GDPR</ital>
                </link>
                 would look like if amended by draft and made UK Brexit-related legislation, see the 
                <link href="w-027-1020" style="ACTLinkPLCtoPLC">
                  <ital>retained EU law version</ital>
                </link>
                 and choose the option to view the post-transition version of a provision. Note that the Westlaw UK Retained EU Legislation is not in force and is based on current EU and UK legislation. It is not possible to publish a definitive content set of retained EU law as it will apply in the UK at the end of the transition period. For more information, see 
                <link href="w-022-0489" style="ACTLinkPLCtoPLC">
                  <ital>Guide to identifying retained EU law in Westlaw content</ital>
                </link>
                .
              </paratext>
            </para>
            <division id="a402811" level="2">
              <head align="left" preservecase="true">
                <headtext>Scope</headtext>
              </head>
              <para>
                <paratext>
                  An internal-facing data protection policy or privacy standard, suitable for large to medium organisations and tailored to comply with the 
                  <link href="w-027-1020" style="ACTLinkPLCtoPLC">
                    <ital>UK GDPR</ital>
                  </link>
                   and the 
                  <link href="w-014-9417" style="ACTLinkPLCtoPLC">
                    <ital>DPA 2018</ital>
                  </link>
                  . The document sets out the principles and legal conditions that organisations must satisfy when obtaining, handling, processing, transporting or storing personal data during their operations and activities, including customer, supplier and employee data. This document not only demonstrates how the organisation processes personal data, but also makes employees aware of their data protection obligations and forms an important part of an organisation's data security program. Finally, it describes the rights of individuals whose personal data is processed by the organisation.
                </paratext>
              </para>
              <para>
                <paratext>Organisations may choose whether to refer to this as a privacy standard or data protection policy and must amend this standard document to reflect actual business practices.</paratext>
              </para>
              <para>
                <paratext>Organisations commonly establish documents setting out internal-facing personal data protection terms because they:</paratext>
              </para>
              <list type="bulleted">
                <list.item>
                  <para>
                    <paratext>Provide employees with clear guidance about their data protection responsibilities.</paratext>
                  </para>
                </list.item>
                <list.item>
                  <para>
                    <paratext>Help organisations ensure compliance with the UK GDPR.</paratext>
                  </para>
                </list.item>
              </list>
              <para>
                <paratext>Organisations can incorporate this policy into an employee handbook, an information security program, a code of conduct or use it as a stand-alone document. Organisations may also wish to provide this policy to clients or regulators who might want to understand how the company and its employees process their personal data. Organisations should:</paratext>
              </para>
              <list type="bulleted">
                <list.item>
                  <para>
                    <paratext>Regularly review this policy to ensure it remains current with rapidly changing law, guidance, business operations and technology.</paratext>
                  </para>
                </list.item>
                <list.item>
                  <para>
                    <paratext>Widely distribute the policy to ensure all employees are made fully aware of its existence and have notice of its requirements.</paratext>
                  </para>
                </list.item>
              </list>
              <para>
                <paratext>This policy document does not set out specific technical, physical or administrative measures for personal data security, so organisations should also implement a data security policy or program that provides specific security safeguards and procedures. This policy document should not be used as a substitute for a privacy notice in relation to the provision of specific products or services. Privacy notices will usually be required, in addition to this standard document to show transparency and demonstrate how the organisation will process specific data, on what basis and capture consent, where necessary.</paratext>
              </para>
              <para>
                <paratext>This policy should refer (and ideally provide links) to more detailed UK GDPR guidance notes on specific topics referred to within it (for example, marketing policy, subject access rights policy, lawful basis policy, security breach policy, social media policy, password protection policy and so on) which the organisation may issue to ensure employees understand how to implement the principles and apply them in practice. These detailed guidance notes (referred to in this document as "Related Policies and Privacy Guidelines") should be business-specific and drafted by each organisation to reflect the individual operational practices in place. These documents form the basis of a privacy compliance programme and there is a risk of non-compliance if they do not reflect reality. This policy will not, by itself, be enough to show that the organisation has met its accountability obligation as employees will need more detailed, tailored guidance on specific areas within the policy.</paratext>
              </para>
              <para>
                <paratext>The policy and the Related Policies and Privacy Guidelines must be regularly reviewed and integrated within the organisation, which must ensure that employees follow them in their day to day activities.</paratext>
              </para>
            </division>
          </division>
          <division id="a383901" level="1">
            <head align="left" preservecase="true">
              <headtext>Legal issues</headtext>
            </head>
            <para>
              <paratext>
                Virtually all companies collect personal data, usually of customers and employees. Article 5 of the 
                <link href="w-027-1020" style="ACTLinkPLCtoPLC">
                  <ital>UK GDPR</ital>
                </link>
                 contains the following principles which controllers and processors must comply with when processing personal data:
              </paratext>
            </para>
            <list type="bulleted">
              <list.item>
                <para>
                  <paratext>Lawfulness, fairness and transparency.</paratext>
                </para>
              </list.item>
              <list.item>
                <para>
                  <paratext>Purpose limitation.</paratext>
                </para>
              </list.item>
              <list.item>
                <para>
                  <paratext>Data minimisation.</paratext>
                </para>
              </list.item>
              <list.item>
                <para>
                  <paratext>Accuracy.</paratext>
                </para>
              </list.item>
              <list.item>
                <para>
                  <paratext>Storage limitation.</paratext>
                </para>
              </list.item>
              <list.item>
                <para>
                  <paratext>Integrity and confidentiality.</paratext>
                </para>
              </list.item>
              <list.item>
                <para>
                  <paratext>Accountability.</paratext>
                </para>
              </list.item>
            </list>
            <para>
              <paratext>
                For further information see 
                <link href="w-013-3757" style="ACTLinkPLCtoPLC">
                  <ital>Practice note, Overview of GDPR: UK perspective</ital>
                </link>
                <ital> </ital>
                and 
                <link href="w-005-2644" style="ACTLinkPLCtoPLC">
                  <ital>Practice note, Demonstrating Compliance with the GDPR</ital>
                </link>
                <ital>.</ital>
              </paratext>
            </para>
            <para>
              <paratext>An internal data protection policy generally should:</paratext>
            </para>
            <list type="bulleted">
              <list.item>
                <para>
                  <paratext>Define personal data.</paratext>
                </para>
              </list.item>
              <list.item>
                <para>
                  <paratext>Identify the organisation's primary personal data protection principles.</paratext>
                </para>
              </list.item>
              <list.item>
                <para>
                  <paratext>Clearly convey the importance of protecting personal data.</paratext>
                </para>
              </list.item>
              <list.item>
                <para>
                  <paratext>Assign accountability for protecting personal data.</paratext>
                </para>
              </list.item>
            </list>
            <para>
              <paratext>
                Article 24(1) UK GDPR requires a controller to demonstrate that data processing activities comply with the UK GDPR's requirements. Together, Articles 5(2) and 24 form the accountability principle, which is a key element of the UK GDPR, see 
                <link anchor="a000002" href="w-005-2644" style="ACTLinkPLCtoPLC">
                  <ital>Practice note, Demonstrating Compliance with the GDPR, Accountability and Demonstrating Compliance</ital>
                </link>
                <ital> </ital>
                and 
                <link href="w-009-6577" style="ACTLinkPLCtoPLC">
                  <ital>Accountability questionnaire for senior management (GDPR and DPA 2018) (UK)</ital>
                </link>
                <ital>.</ital>
              </paratext>
            </para>
            <para>
              <paratext>Article 24(2) requires the implementation of appropriate data protection policies (such as this policy) by the controller.</paratext>
            </para>
          </division>
          <division id="a316753" level="1">
            <head align="left" preservecase="true">
              <headtext>Business sign-off</headtext>
            </head>
            <para>
              <paratext>The organisation must ensure that the policy accurately reflects current and anticipated personal data handling practices and should ensure that it is signed off by senior management and legal counsel.</paratext>
            </para>
            <para>
              <paratext>No model document is appropriate for all, or even most, organisations. Instead, organisations should carefully draft and tailor their policy to reflect actual or anticipated personal data collection, privacy, and security practices. Organisations should also ensure their policy’s terms reflect and work in conjunction with other organisational policies that apply to personal data, particularly any customer-facing privacy notices or data protection policies.</paratext>
            </para>
            <para>
              <paratext>
                For more information on business sign-off see, 
                <link anchor="a579296" href="w-013-3605" style="ACTLinkPLCtoPLC">
                  <ital>Standard document, Website Privacy Policy (UK), About this document, Business sign-off</ital>
                </link>
                <ital>. </ital>
              </paratext>
            </para>
          </division>
          <division id="a212962" level="1">
            <head align="left" preservecase="true">
              <headtext>Non-contractual status of policy</headtext>
            </head>
            <para>
              <paratext>From the employer's perspective, the policy should ideally be stated as non-contractual. This is because the employer will want to be able to change it as the need arises, without seeking the agreement of the entire workforce. It could also help minimise claims that its own policy failures breached an employment contract.</paratext>
            </para>
            <para>
              <paratext>Making the policy non-contractual does not mean it is devoid of legal force. Employees typically have an express or implied contractual duty to comply with documents that provide important instructions to employees about their job performance or conduct.</paratext>
            </para>
            <para>
              <paratext>
                For more information on the regulatory framework, see 
                <link href="w-013-3757" style="ACTLinkPLCtoPLC">
                  <ital>Practice notes, Overview of GDPR: UK perspective</ital>
                </link>
                <ital> </ital>
                and 
                <link href="w-005-2644" style="ACTLinkPLCtoPLC">
                  <ital>Demonstrating Compliance with the GDPR</ital>
                </link>
                .
              </paratext>
            </para>
          </division>
        </drafting.note>
        <preamble>
          <para>
            <paratext>[ADD A PREAMBLE IF REQUIRED]</paratext>
          </para>
        </preamble>
        <operative xrefname="paragraph">
          <head align="left" preservecase="true">
            <headtext/>
          </head>
          <clause id="a864359">
            <identifier>1.</identifier>
            <head align="left" preservecase="true">
              <headtext>Interpretation</headtext>
            </head>
            <drafting.note id="a978283" jurisdiction="">
              <head align="left" preservecase="true">
                <headtext>Interpretation</headtext>
              </head>
              <division id="a000005" level="1">
                <para>
                  <paratext>
                    This clause contains definitions of the most relevant data protection terms. The definitions are based on the 
                    <link href="w-027-1020" style="ACTLinkPLCtoPLC">
                      <ital>UK GDPR</ital>
                    </link>
                     definition. For a more detailed description of key UK GDPR definitions, see 
                    <link anchor="a210987" href="w-013-3757" style="ACTLinkPLCtoPLC">
                      <ital>Practice note, Overview of GDPR: UK perspective, Definitions</ital>
                    </link>
                    <ital>. </ital>
                  </paratext>
                </para>
              </division>
            </drafting.note>
            <subclause1 id="a263643">
              <identifier>1.1</identifier>
              <head align="left" preservecase="true">
                <headtext>Definitions:</headtext>
              </head>
              <defn.item id="a441419">
                <defn.term>Automated Decision-Making (ADM)</defn.term>
                <defn>
                  <para>
                    <paratext>when a decision is made which is based solely on Automated Processing (including profiling) which produces legal effects or significantly affects an individual. The UK GDPR prohibits Automated Decision-Making (unless certain conditions are met) but not Automated Processing.</paratext>
                  </para>
                </defn>
              </defn.item>
              <defn.item id="a952124">
                <defn.term>Automated Processing</defn.term>
                <defn>
                  <para>
                    <paratext>any form of automated processing of Personal Data consisting of the use of Personal Data to evaluate certain personal aspects relating to an individual, in particular to analyse or predict aspects concerning that individual's performance at work, economic situation, health, personal preferences, interests, reliability, behaviour, location or movements. Profiling is an example of Automated Processing.</paratext>
                  </para>
                </defn>
              </defn.item>
              <defn.item id="a422855">
                <defn.term>Company name</defn.term>
                <defn>
                  <para>
                    <paratext>[TRADING NAME AND GROUP COMPANIES' DETAILS IF NECESSARY].</paratext>
                  </para>
                </defn>
              </defn.item>
              <defn.item id="a769252">
                <defn.term>Company Personnel</defn.term>
                <defn>
                  <para>
                    <paratext>all employees, workers, [contractors, agency workers, consultants,] directors, members and others.</paratext>
                  </para>
                </defn>
              </defn.item>
              <defn.item id="a794348">
                <defn.term>Consent</defn.term>
                <defn>
                  <para>
                    <paratext>agreement which must be freely given, specific, informed and be an unambiguous indication of the Data Subject's wishes by which they, by a statement or by a clear positive action, signify agreement to the Processing of Personal Data relating to them.</paratext>
                  </para>
                </defn>
              </defn.item>
              <defn.item id="a450244">
                <defn.term>Controller</defn.term>
                <defn>
                  <para>
                    <paratext>the person or organisation that determines when, why and how to process Personal Data. It is responsible for establishing practices and policies in line with the UK GDPR. We are the Controller of all Personal Data relating to our Company Personnel and Personal Data used in our business for our own commercial purposes.</paratext>
                  </para>
                </defn>
              </defn.item>
              <defn.item id="a103388">
                <defn.term>Criminal Convictions Data</defn.term>
                <defn>
                  <para>
                    <paratext>means personal data relating to criminal convictions and offences and includes personal data relating to criminal allegations and proceedings.</paratext>
                  </para>
                </defn>
              </defn.item>
              <defn.item id="a153519">
                <defn.term>Data Subject</defn.term>
                <defn>
                  <para>
                    <paratext>a living, identified or identifiable individual about whom we hold Personal Data. Data Subjects may be nationals or residents of any country and may have legal rights regarding their Personal Data.</paratext>
                  </para>
                </defn>
              </defn.item>
              <defn.item id="a127645">
                <defn.term>Data Privacy Impact Assessment (DPIA)</defn.term>
                <defn>
                  <para>
                    <paratext>tools and assessments used to identify and reduce risks of a data processing activity. DPIA can be carried out as part of Privacy by Design and should be conducted for all major system or business change programmes involving the Processing of Personal Data.</paratext>
                  </para>
                </defn>
              </defn.item>
              <defn.item id="a700451">
                <defn.term>Data Protection Officer (DPO)</defn.term>
                <defn>
                  <para>
                    <paratext>the person required to be appointed in specific circumstances under the UK GDPR. Where a mandatory DPO has not been appointed, this term means a data protection manager or other voluntary appointment of a DPO or refers to the Company data privacy team with responsibility for data protection compliance.</paratext>
                  </para>
                </defn>
              </defn.item>
              <defn.item id="a267032">
                <defn.term>Explicit Consent</defn.term>
                <defn>
                  <para>
                    <paratext>consent which requires a very clear and specific statement (that is, not just action).</paratext>
                  </para>
                </defn>
              </defn.item>
              <defn.item id="a457705">
                <defn.term>UK GDPR</defn.term>
                <defn>
                  <para>
                    <paratext>
                      the retained EU law version of the General Data Protection Regulation (
                      <ital>(EU) 2016/679</ital>
                      ). Personal Data is subject to the legal safeguards specified in the UK GDPR.
                    </paratext>
                  </para>
                </defn>
              </defn.item>
              <defn.item id="a524019">
                <defn.term>Personal Data</defn.term>
                <defn>
                  <para>
                    <paratext>any information identifying a Data Subject or information relating to a Data Subject that we can identify (directly or indirectly) from that data alone or in combination with other identifiers we possess or can reasonably access. Personal Data includes Special Categories of Personal Data and Pseudonymised Personal Data but excludes anonymous data or data that has had the identity of an individual permanently removed. Personal data can be factual (for example, a name, email address, location or date of birth) or an opinion about that person's actions or behaviour. [Personal Data specifically includes, but is not limited to, [PERSONAL DATA CATEGORY LIST].]</paratext>
                  </para>
                </defn>
              </defn.item>
              <defn.item id="a210005">
                <defn.term>Personal Data Breach</defn.term>
                <defn>
                  <para>
                    <paratext>any act or omission that compromises the security, confidentiality, integrity or availability of Personal Data or the physical, technical, administrative or organisational safeguards that we or our third-party service providers put in place to protect it. The loss, or unauthorised access, disclosure or acquisition, of Personal Data is a Personal Data Breach.</paratext>
                  </para>
                </defn>
              </defn.item>
              <defn.item id="a124289">
                <defn.term>Privacy by Design</defn.term>
                <defn>
                  <para>
                    <paratext>implementing appropriate technical and organisational measures in an effective manner to ensure compliance with the UK GDPR.</paratext>
                  </para>
                </defn>
              </defn.item>
              <defn.item id="a885389">
                <defn.term>Privacy Guidelines</defn.term>
                <defn>
                  <para>
                    <paratext>the Company privacy and UK GDPR related guidelines provided to assist in interpreting and implementing this Data Protection Policy and Related Policies, available here: [INSERT LINK TO LIST OF BUSINESS-SPECIFIC GUIDELINES OR SET OUT THESE GUIDELINES IN AN APPENDIX].</paratext>
                  </para>
                </defn>
              </defn.item>
              <defn.item id="a638378">
                <defn.term>Privacy Notices (also referred to as Fair Processing Notices) or Privacy Policies</defn.term>
                <defn>
                  <para>
                    <paratext>separate notices setting out information that may be provided to Data Subjects when the Company collects information about them. These notices may take the form of general privacy statements applicable to a specific group of individuals (for example, employee privacy notices or the website privacy policy) or they may be stand-alone, one-time privacy statements covering Processing related to a specific purpose.</paratext>
                  </para>
                </defn>
              </defn.item>
              <defn.item id="a696463">
                <defn.term>Processing or Process</defn.term>
                <defn>
                  <para>
                    <paratext>any activity that involves the use of Personal Data. It includes obtaining, recording or holding the data, or carrying out any operation or set of operations on the data including organising, amending, retrieving, using, disclosing, erasing or destroying it. Processing also includes transmitting or transferring Personal Data to third parties.</paratext>
                  </para>
                </defn>
              </defn.item>
              <defn.item id="a321587">
                <defn.term>Pseudonymisation or Pseudonymised</defn.term>
                <defn>
                  <para>
                    <paratext>replacing information that directly or indirectly identifies an individual with one or more artificial identifiers or pseudonyms so that the person, to whom the data relates, cannot be identified without the use of additional information which is meant to be kept separately and secure.</paratext>
                  </para>
                </defn>
              </defn.item>
              <defn.item id="a243944">
                <defn.term>Related Policies</defn.term>
                <defn>
                  <para>
                    <paratext>the Company's policies, operating procedures or processes related to this Data Protection Policy and designed to protect Personal Data, available here: [INSERT LINK TO LIST OF BUSINESS SPECIFIC POLICIES OR SET OUT THESE POLICIES IN AN APPENDIX].</paratext>
                  </para>
                </defn>
              </defn.item>
              <defn.item id="a976798">
                <defn.term>Special Categories of Personal Data</defn.term>
                <defn>
                  <para>
                    <paratext>information revealing racial or ethnic origin, political opinions, religious or similar beliefs, trade union membership, physical or mental health conditions, sexual life, sexual orientation, biometric or genetic data. [The Company will treat the following types of data as if they are Special Categories of Personal Data: [DETAILS OF OTHER TYPES OF DATA THE COMPANY CONSIDERS SENSITIVE].]</paratext>
                  </para>
                </defn>
                <drafting.note id="a386077" jurisdiction="">
                  <head align="left" preservecase="true">
                    <headtext>Special Categories of Personal Data</headtext>
                  </head>
                  <division id="a000006" level="1">
                    <para>
                      <paratext>
                        The Company may wish to impose stricter standards to specific types of data such as financial data, passport or other identity documents even though those types of data are not included in the definition of special categories of personal data under the 
                        <link href="w-027-1020" style="ACTLinkPLCtoPLC">
                          <ital>UK GDPR</ital>
                        </link>
                        . This may encourage confidence in the organisation's data handling.
                      </paratext>
                    </para>
                    <para>
                      <paratext>All personal data processing must comply with Article 6 (lawfulness of processing).  When a controller wishes to process special category data or criminal conviction data, it must first find a lawful basis to rely on under Article 6 of the UK GDPR. An additional legal basis then needs to be relied on under Article 9 for special category data and Article 10(1) for criminal conviction data. Criminal conviction data does not form part of special category personal data under the UK GDPR.</paratext>
                    </para>
                    <para>
                      <paratext>
                        Section 10 and Schedule 1 of the 
                        <link href="w-014-9417" style="ACTLinkPLCtoPLC">
                          <ital>DPA 2018</ital>
                        </link>
                         provide the information to help controllers assess whether they have lawful grounds to process special categories of personal data and criminal convictions data, see 
                        <link anchor="a573669" href="w-014-5998" style="ACTLinkPLCtoPLC">
                          <ital>Practice note, Data Protection Act 2018, Special categories of personal data and criminal convictions etc data</ital>
                        </link>
                        <ital>.</ital>
                      </paratext>
                    </para>
                  </division>
                </drafting.note>
              </defn.item>
            </subclause1>
          </clause>
          <clause id="a423806">
            <identifier>2.</identifier>
            <head align="left" preservecase="true">
              <headtext>Introduction</headtext>
            </head>
            <drafting.note id="a657647" jurisdiction="">
              <head align="left" preservecase="true">
                <headtext>Introduction</headtext>
              </head>
              <division id="a000007" level="1">
                <para>
                  <paratext>
                    Compliance with the policy by Company personnel is mandatory and it is specified that breach may result in disciplinary action. Organisations will be aware that fines under the 
                    <link href="w-027-1020" style="ACTLinkPLCtoPLC">
                      <ital>UK GDPR</ital>
                    </link>
                     for non-compliance are significant, see 
                    <link href="w-005-2487" style="ACTLinkPLCtoPLC">
                      <ital>Practice note, GDPR and DPA 2018: enforcement, sanctions and remedies (UK)</ital>
                    </link>
                    <ital>.</ital>
                  </paratext>
                </para>
                <para>
                  <paratext>
                    Controllers must ensure that this policy is integrated into the organisation's practices followed by employees. Organisations should implement regular training to ensure this, see 
                    <link anchor="a000047" href="w-005-2644" style="ACTLinkPLCtoPLC">
                      <ital>Practice note, Demonstrating compliance with the GDPR, Embed Data Protection into Operations</ital>
                    </link>
                    <ital> </ital>
                    and 
                    <link href="w-024-8751" style="ACTLinkPLCtoPLC">
                      <ital>Standard documents, GDPR key messages: presentation materials</ital>
                    </link>
                     and 
                    <link href="w-025-3178" style="ACTLinkPLCtoPLC">
                      <ital> GDPR in depth: presentation materials</ital>
                    </link>
                    . Training should be tailored for the particular audience with key personnel whose activities present higher data protection risks receiving more detailed and rigorous training appropriate to help them manage the risks inherent in their role.
                  </paratext>
                </para>
                <para>
                  <paratext>A few specific processing activities are highlighted as requiring compliance with the Related Policies and Privacy Guidelines, and this list can be added to as appropriate.</paratext>
                </para>
                <para>
                  <paratext>The Related Policies and Privacy Guidelines must be business specific, accurately reflecting the organisation's specific business practices, and as a result there are no standard documents for these.</paratext>
                </para>
              </division>
            </drafting.note>
            <subclause1 id="a615950">
              <para>
                <paratext>This Data Protection Policy sets out how [COMPANY NAME] ("we", "our", "us", "the Company") handle the Personal Data of our customers, suppliers, employees, workers and other third parties.</paratext>
              </para>
            </subclause1>
            <subclause1 id="a372673">
              <para>
                <paratext>This Data Protection Policy applies to all Personal Data we Process regardless of the media on which that data is stored or whether it relates to past or present employees, workers, customers, clients or supplier contacts, shareholders, website users or any other Data Subject.</paratext>
              </para>
            </subclause1>
            <subclause1 id="a295827">
              <para>
                <paratext>This Data Protection Policy applies to all Company Personnel ("you", "your"). You must read, understand and comply with this Data Protection Policy when Processing Personal Data on our behalf and attend training on its requirements. This Data Protection Policy sets out what we expect from you for the Company to comply with applicable law. Your compliance with this Data Protection Policy is mandatory. Related Policies and Privacy Guidelines are available to help you interpret and act in accordance with this Data Protection Policy. You must also comply with all such Related Policies and Privacy Guidelines. Any breach of this Data Protection Policy may result in disciplinary action.</paratext>
              </para>
            </subclause1>
            <subclause1 id="a700365">
              <para>
                <paratext>Where you have a specific responsibility in connection with Processing such as capturing Consent, reporting a Personal Data Breach, conducting a DPIA as referenced in this Data Protection Policy or otherwise then you must comply with the Related Policies and Privacy Guidelines.</paratext>
              </para>
            </subclause1>
            <subclause1 id="a714604">
              <para>
                <paratext>This Data Protection Policy (together with Related Policies and Privacy Guidelines) is an internal document and cannot be shared with third parties, clients or regulators without prior authorisation from the DPO.</paratext>
              </para>
            </subclause1>
          </clause>
          <clause id="a372127">
            <identifier>3.</identifier>
            <head align="left" preservecase="true">
              <headtext>Scope</headtext>
            </head>
            <subclause1 id="a690296">
              <para>
                <paratext>We recognise that the correct and lawful treatment of Personal Data will maintain confidence in the organisation and will provide for successful business operations. Protecting the confidentiality and integrity of Personal Data is a critical responsibility that we take seriously at all times. The Company is exposed to potential fines of up to £17.5 million or 4% of total worldwide annual turnover, whichever is higher and depending on the breach, for failure to comply with the provisions of the UK GDPR.</paratext>
              </para>
            </subclause1>
            <subclause1 id="a880948">
              <para>
                <paratext>All [CEOs,] [individual business areas,] [units,] [departments,] [supervisors,] [[OTHER RESPONSIBLE PARTIES]] are responsible for ensuring all Company Personnel comply with this Data Protection Policy and need to implement appropriate practices, processes, controls and training to ensure that compliance.</paratext>
              </para>
            </subclause1>
            <subclause1 id="a797714">
              <para>
                <paratext>The DPO is responsible for overseeing this Data Protection Policy and, as applicable, developing Related Policies and Privacy Guidelines. [That post is held by [NAME], [DEPARTMENT], [TELEPHONE EXTENSION], [EMAIL ADDRESS].]</paratext>
              </para>
            </subclause1>
            <subclause1 id="a925820">
              <para>
                <paratext>Please contact the DPO with any questions about the operation of this Data Protection Policy or the UK GDPR or if you have any concerns that this Data Protection Policy is not being or has not been followed. In particular, you must always contact the DPO in the following circumstances:</paratext>
              </para>
              <drafting.note id="a713454" jurisdiction="">
                <head align="left" preservecase="true">
                  <headtext>Data Protection Officer (DPO)</headtext>
                </head>
                <division id="a000008" level="1">
                  <para>
                    <paratext>
                      Although some businesses will appoint a DPO voluntarily, there is only a requirement under the 
                      <link href="w-027-1020" style="ACTLinkPLCtoPLC">
                        <ital>UK GDPR</ital>
                      </link>
                       for a DPO to be designated if any of the following circumstances apply:
                    </paratext>
                  </para>
                  <list type="bulleted">
                    <list.item>
                      <para>
                        <paratext>Where the processing is carried out by a public authority or body, except for courts acting in their judicial capacity.</paratext>
                      </para>
                    </list.item>
                    <list.item>
                      <para>
                        <paratext>Where the core activities of the controller or the processor consist of processing operations which, by virtue of their nature, their scope and their purposes, require regular and systematic monitoring of data subjects on a large scale.</paratext>
                      </para>
                    </list.item>
                    <list.item>
                      <para>
                        <paratext>Where the core activities of the controller or the processor consist of processing any special categories of personal data on a large scale and data relating to criminal convictions and offences (Articles 9 and 10, UK GDPR).</paratext>
                      </para>
                    </list.item>
                  </list>
                  <para>
                    <paratext>(Article 37(1) UK GDPR).</paratext>
                  </para>
                  <para>
                    <paratext>
                      Irrespective of whether a mandatory DPO needs to be appointed, most organisations will most likely allocate data privacy compliance to a particular individual. They may be called a data privacy manager, if they are not a DPO (to make clear that DPO rights do not apply to them). For more information on DPO requirements under the UK GDPR, see 
                      <link href="w-010-3427" style="ACTLinkPLCtoPLC">
                        <ital>Practice note, Data protection officers under the GDPR and DPA 2018</ital>
                      </link>
                      , 
                      <link href="w-011-5903" style="ACTLinkPLCtoPLC">
                        <ital>Flowchart, Do we need a Data Protection Officer (GDPR and DPA 2018)? </ital>
                      </link>
                      <ital>and </ital>
                      <link anchor="a000006" href="w-005-2644" style="ACTLinkPLCtoPLC">
                        <ital>Practice note, Demonstrating Compliance with the GDPR, Data Protection Officers</ital>
                      </link>
                      <ital>.</ital>
                    </paratext>
                  </para>
                  <para>
                    <paratext>
                      <bold>
                        <ital>Examples of areas where the DPO must be contacted</ital>
                      </bold>
                    </paratext>
                  </para>
                  <para>
                    <paratext>This list is an example of areas where a DPO should be involved unless business areas have an individual who has expertise in privacy able to undertake the tasks set out below in compliance with the UK GDPR. The Company may wish to add or remove some of these tasks as they see fit.</paratext>
                  </para>
                </division>
              </drafting.note>
              <subclause2 id="a930183">
                <identifier>(a)</identifier>
                <para>
                  <paratext>
                    if you are unsure of the lawful basis which you are relying on to process Personal Data (including the legitimate interests used by the Company) (see 
                    <internal.reference refid="a453153">paragraph 5.1</internal.reference>
                    );
                  </paratext>
                </para>
              </subclause2>
              <subclause2 id="a566052">
                <identifier>(b)</identifier>
                <para>
                  <paratext>
                    if you need to rely on Consent and/or need to capture Explicit Consent (see 
                    <internal.reference refid="a194105">paragraph 6</internal.reference>
                    );
                  </paratext>
                </para>
              </subclause2>
              <subclause2 id="a831620">
                <identifier>(c)</identifier>
                <para>
                  <paratext>
                    if you need to draft Privacy Notices (see 
                    <internal.reference refid="a806757">paragraph 7</internal.reference>
                    );
                  </paratext>
                </para>
              </subclause2>
              <subclause2 id="a420095">
                <identifier>(d)</identifier>
                <para>
                  <paratext>
                    if you are unsure about the retention period for the Personal Data being Processed (see 
                    <internal.reference refid="a101684">paragraph 11</internal.reference>
                    );
                  </paratext>
                </para>
              </subclause2>
              <subclause2 id="a777987">
                <identifier>(e)</identifier>
                <para>
                  <paratext>
                    if you are unsure about what security or other measures you need to implement to protect Personal Data (see 
                    <internal.reference refid="a931134">paragraph 12.1</internal.reference>
                    );
                  </paratext>
                </para>
              </subclause2>
              <subclause2 id="a433980">
                <identifier>(f)</identifier>
                <para>
                  <paratext>
                    if there has been a Personal Data Breach (
                    <internal.reference refid="a980825">paragraph 13</internal.reference>
                    );
                  </paratext>
                </para>
              </subclause2>
              <subclause2 id="a530990">
                <identifier>(g)</identifier>
                <para>
                  <paratext>
                    if you are unsure on what basis to transfer Personal Data outside the UK (see 
                    <internal.reference refid="a621274">paragraph 14</internal.reference>
                    );
                  </paratext>
                </para>
              </subclause2>
              <subclause2 id="a949599">
                <identifier>(h)</identifier>
                <para>
                  <paratext>
                    if you need any assistance dealing with any rights invoked by a Data Subject (see 
                    <internal.reference refid="a815611">paragraph 15</internal.reference>
                    );
                  </paratext>
                </para>
              </subclause2>
              <subclause2 id="a193325">
                <identifier>(i)</identifier>
                <para>
                  <paratext>
                    whenever you are engaging in a significant new, or change in, Processing activity which is likely to require a DPIA (see 
                    <internal.reference refid="a920603">paragraph 19</internal.reference>
                    ) or plan to use Personal Data for purposes other than what it was collected for;
                  </paratext>
                </para>
              </subclause2>
              <subclause2 id="a111564">
                <identifier>(j)</identifier>
                <para>
                  <paratext>
                    if you plan to undertake any activities involving Automated Processing including profiling or Automated Decision-Making (see 
                    <internal.reference refid="a673726">paragraph 20</internal.reference>
                    );
                  </paratext>
                </para>
              </subclause2>
              <subclause2 id="a801106">
                <identifier>(k)</identifier>
                <para>
                  <paratext>
                    if you need help complying with applicable law when carrying out direct marketing activities (see 
                    <internal.reference refid="a657041">paragraph 21</internal.reference>
                    ); or
                  </paratext>
                </para>
              </subclause2>
              <subclause2 id="a923877">
                <identifier>(l)</identifier>
                <para>
                  <paratext>
                    if you need help with any contracts or other areas in relation to sharing Personal Data with third parties (including our vendors) (see 
                    <internal.reference refid="a782703">paragraph 22</internal.reference>
                    ).
                  </paratext>
                </para>
              </subclause2>
            </subclause1>
          </clause>
          <clause id="a356177">
            <identifier>4.</identifier>
            <head align="left" preservecase="true">
              <headtext>Personal data protection principles</headtext>
            </head>
            <drafting.note id="a634370" jurisdiction="">
              <head align="left" preservecase="true">
                <headtext>Personal data protection principles</headtext>
              </head>
              <division id="a000009" level="1">
                <para>
                  <paratext>
                    The 
                    <link href="w-027-1020" style="ACTLinkPLCtoPLC">
                      <ital>UK GDPR</ital>
                    </link>
                     requires personal data to be processed in accordance with the six principles set out in Article 5(1), for more information see 
                    <link anchor="a000001" href="w-005-2644" style="ACTLinkPLCtoPLC">
                      <ital>Practice note, Demonstrating Compliance with the GDPR, GDPR Principles Governing Personal Data Processing</ital>
                    </link>
                    . The principles set out in Article 5 form the core of the controller's obligations,
                  </paratext>
                </para>
                <para>
                  <paratext>
                    Article 5(2) requires controllers to be able to demonstrate compliance with Article 5(1). For more information on the accountability principle, see 
                    <link anchor="a000002" href="w-005-2644" style="ACTLinkPLCtoPLC">
                      <ital>Practice note, Demonstrating Compliance with the GDPR, Accountability and Demonstrating Compliance</ital>
                    </link>
                    <ital>. </ital>
                  </paratext>
                </para>
                <para>
                  <paratext>The internal-facing policy should address the key privacy principles on which the business operates and reflect the organisation's external privacy notices.</paratext>
                </para>
              </division>
            </drafting.note>
            <subclause1 id="a712919">
              <para>
                <paratext>We adhere to the principles relating to Processing of Personal Data set out in the UK GDPR which require Personal Data to be:</paratext>
              </para>
              <subclause2 id="a760920">
                <identifier>(a)</identifier>
                <para>
                  <paratext>Processed lawfully, fairly and in a transparent manner (Lawfulness, Fairness and Transparency);</paratext>
                </para>
              </subclause2>
              <subclause2 id="a191980">
                <identifier>(b)</identifier>
                <para>
                  <paratext>collected only for specified, explicit and legitimate purposes (Purpose Limitation);</paratext>
                </para>
              </subclause2>
              <subclause2 id="a756695">
                <identifier>(c)</identifier>
                <para>
                  <paratext>adequate, relevant and limited to what is necessary in relation to the purposes for which it is Processed (Data Minimisation);</paratext>
                </para>
              </subclause2>
              <subclause2 id="a119698">
                <identifier>(d)</identifier>
                <para>
                  <paratext>accurate and where necessary kept up to date (Accuracy);</paratext>
                </para>
              </subclause2>
              <subclause2 id="a464620">
                <identifier>(e)</identifier>
                <para>
                  <paratext>not kept in a form which permits identification of Data Subjects for longer than is necessary for the purposes for which the data is Processed (Storage Limitation);</paratext>
                </para>
              </subclause2>
              <subclause2 id="a241093">
                <identifier>(f)</identifier>
                <para>
                  <paratext>Processed in a manner that ensures its security using appropriate technical and organisational measures to protect against unauthorised or unlawful Processing and against accidental loss, destruction or damage (Security, Integrity and Confidentiality);</paratext>
                </para>
              </subclause2>
              <subclause2 id="a999047">
                <identifier>(g)</identifier>
                <para>
                  <paratext>not transferred to another country without appropriate safeguards being in place (Transfer Limitation); and</paratext>
                </para>
              </subclause2>
              <subclause2 id="a211604">
                <identifier>(h)</identifier>
                <para>
                  <paratext>made available to Data Subjects and allow Data Subjects to exercise certain rights in relation to their Personal Data (Data Subject's Rights and Requests).</paratext>
                </para>
              </subclause2>
            </subclause1>
            <subclause1 id="a278397">
              <para>
                <paratext>We are responsible for and must be able to demonstrate compliance with the data protection principles listed above (Accountability).</paratext>
              </para>
            </subclause1>
          </clause>
          <clause id="a177570">
            <identifier>5.</identifier>
            <head align="left" preservecase="true">
              <headtext>Lawfulness, fairness, transparency</headtext>
            </head>
            <drafting.note id="a807560" jurisdiction="">
              <head align="left" preservecase="true">
                <headtext>Lawfulness, fairness, transparency</headtext>
              </head>
              <division id="a000010" level="1">
                <para>
                  <paratext>
                    For more information on the first data protection principle: lawfulness, fairness and transparency, see 
                    <link anchor="a226829" href="w-013-3757" style="ACTLinkPLCtoPLC">
                      <ital>Practice note, Overview of GDPR: UK perspective, First data protection principle: lawfulness, fairness and transparency</ital>
                    </link>
                    <ital>.</ital>
                  </paratext>
                </para>
                <para>
                  <paratext>Processing must be justified on one of the legal bases set out in Article 6 and the legal basis documented so that compliance can be demonstrated.</paratext>
                </para>
                <para>
                  <paratext>
                    Data subjects must also be informed about the legal basis for processing their personal data and this should be included in privacy notices, for a discussion of a risk based approach to the requirements arising out of the interpretation of the EU GDPR by the 
                    <link href="w-014-5651" style="ACTLinkPLCtoPLC">
                      <ital>Article 29 Working Party: Guidelines on Transparency under Regulation 2016/679 (wp260rev.01)</ital>
                    </link>
                    <ital>, </ital>
                    see 
                    <link anchor="a186204" href="w-013-3605" style="ACTLinkPLCtoPLC">
                      <ital>Standard document, Website privacy policy  (UK), About this document, Onerous requirements arising out of interpretation of EU GDPR by WP29 Transparency Guidelines</ital>
                    </link>
                    <ital>.  </ital>
                  </paratext>
                </para>
              </division>
            </drafting.note>
            <subclause1 id="a453153">
              <identifier>5.1</identifier>
              <head align="left" preservecase="true">
                <headtext>Lawfulness and fairness</headtext>
              </head>
              <para>
                <paratext>Personal data must be Processed lawfully, fairly and in a transparent manner in relation to the Data Subject.</paratext>
              </para>
              <para>
                <paratext>You may only collect, Process and share Personal Data fairly and lawfully and for specified purposes. The UK GDPR restricts our actions regarding Personal Data to specified lawful purposes. These restrictions are not intended to prevent Processing but ensure that we Process Personal Data fairly and without adversely affecting the Data Subject.</paratext>
              </para>
              <para>
                <paratext>The UK GDPR allows Processing for specific purposes, some of which are set out below:</paratext>
              </para>
              <subclause2 id="a413039">
                <identifier>(a)</identifier>
                <para>
                  <paratext>the Data Subject has given his or her Consent;</paratext>
                </para>
              </subclause2>
              <subclause2 id="a428324">
                <identifier>(b)</identifier>
                <para>
                  <paratext>the Processing is necessary for the performance of a contract with the Data Subject;</paratext>
                </para>
              </subclause2>
              <subclause2 id="a433890">
                <identifier>(c)</identifier>
                <para>
                  <paratext>to meet our legal compliance obligations;</paratext>
                </para>
              </subclause2>
              <subclause2 id="a386083">
                <identifier>(d)</identifier>
                <para>
                  <paratext>to protect the Data Subject's vital interests;</paratext>
                </para>
              </subclause2>
              <subclause2 id="a659989">
                <identifier>(e)</identifier>
                <para>
                  <paratext>to pursue our legitimate interests for purposes where they are not overridden because the Processing prejudices the interests or fundamental rights and freedoms of Data Subjects. The purposes for which we process Personal Data for legitimate interests need to be set out in applicable Privacy Notices; or</paratext>
                </para>
              </subclause2>
              <subclause2 id="a598197">
                <identifier>(f)</identifier>
                <para>
                  <paratext>[OTHER UK GDPR PROCESSING GROUNDS].</paratext>
                </para>
                <drafting.note id="a156986" jurisdiction="">
                  <head align="left" preservecase="true">
                    <headtext>Other processing grounds</headtext>
                  </head>
                  <division id="a000011" level="1">
                    <para>
                      <paratext>You may wish to set out other purposes which may apply to you depending on your industry.</paratext>
                    </para>
                  </division>
                </drafting.note>
              </subclause2>
              <para>
                <paratext>You must identify and document the legal ground being relied on for each Processing activity [in accordance with the Company's guidelines on Lawful Basis for Processing Personal Data].</paratext>
              </para>
            </subclause1>
          </clause>
          <clause id="a194105">
            <identifier>6.</identifier>
            <head align="left" preservecase="true">
              <headtext>Consent</headtext>
            </head>
            <drafting.note id="a419336" jurisdiction="">
              <head align="left" preservecase="true">
                <headtext>Consent</headtext>
              </head>
              <division id="a000012" level="1">
                <para>
                  <paratext>
                    The 
                    <link href="w-027-1020" style="ACTLinkPLCtoPLC">
                      <ital>UK GDPR</ital>
                    </link>
                     sets a high standard for consent (defined in Article 4(11) UK GDPR) which has in many cases required businesses to change their consent mechanisms. Relying on inappropriate consent could leave the organisation exposed to enforcement action. The Information Commissioner's Office (ICO) and the European Data Protection Board (EDPB) (formerly the Article 29 Working Party (WP29)) have produced detailed guidance on consent. Organisations should keep records to evidence consent including who consented, when, how, and what they were told. Consent needs to be refreshed "at appropriate intervals" and the ICO recommends every two years as a rough guide.
                  </paratext>
                </para>
                <para>
                  <paratext>There is no separate definition of explicit consent in the UK GDPR and the ICO states that "it is not likely to be very different from the usual high standard of consent". However, the ICO does consider that explicit consent must always be affirmed by a clear statement (oral or written).</paratext>
                </para>
                <para>
                  <paratext>
                    For more information on consent under the UK GDPR, see 
                    <link anchor="a535441" href="w-013-3757" style="ACTLinkPLCtoPLC">
                      <ital>Practice notes, Overview of GDPR: UK perspective, New consent rules</ital>
                    </link>
                    <ital> </ital>
                    and 
                    <link href="w-014-7952" style="ACTLinkPLCtoPLC">
                      <ital>Consent under the GDPR</ital>
                    </link>
                    <ital> (GDPR and DPA 2018) (UK). </ital>
                  </paratext>
                </para>
              </division>
            </drafting.note>
            <para>
              <paratext>A Controller must only process Personal Data on the basis of one or more of the lawful bases set out in the UK GDPR, which include Consent.</paratext>
            </para>
            <para>
              <paratext>A Data Subject consents to Processing of their Personal Data if they indicate agreement clearly either by a statement or positive action to the Processing. Consent requires affirmative action so silence, pre-ticked boxes or inactivity are unlikely to be sufficient. If Consent is given in a document which deals with other matters, then the Consent must be kept separate from those other matters.</paratext>
            </para>
            <para>
              <paratext>Data Subjects must be easily able to withdraw Consent to Processing at any time and withdrawal must be promptly honoured. Consent may need to be refreshed if you intend to Process Personal Data for a different and incompatible purpose which was not disclosed when the Data Subject first consented.</paratext>
            </para>
            <para>
              <paratext>When processing Special Category Data or Criminal Convictions Data, we will usually rely on a legal basis for processing other than Explicit Consent or Consent if possible. Where Explicit Consent is relied on, you must issue a Privacy Notice to the Data Subject to capture Explicit Consent.</paratext>
            </para>
            <para>
              <paratext>You will need to evidence Consent captured and keep records of all Consents in accordance with Related Policies and Privacy Guidelines so that the Company can demonstrate compliance with Consent requirements.</paratext>
            </para>
          </clause>
          <clause id="a806757">
            <identifier>7.</identifier>
            <head align="left" preservecase="true">
              <headtext>Transparency (notifying Data Subjects)</headtext>
            </head>
            <drafting.note id="a981330" jurisdiction="">
              <head align="left" preservecase="true">
                <headtext>Transparency</headtext>
              </head>
              <division id="a000013" level="1">
                <para>
                  <paratext>
                    Articles 13 and 14 
                    <link href="w-027-1020" style="ACTLinkPLCtoPLC">
                      <ital>UK GDPR</ital>
                    </link>
                     detail the specific information which must be provided to data subjects to ensure fair processing. The transparency requirement applies throughout the data processing lifecycle.
                  </paratext>
                </para>
                <para>
                  <paratext>Certain information must be provided to ensure that the transparency requirement is met with regard to the fair and lawful processing principle. Article 13 sets out the information that must be supplied when the controller collects the data directly from the data subject. Article 14 sets out the information that must be supplied when the controller obtains the data from a third party.</paratext>
                </para>
                <para>
                  <paratext>Articles 13(3) and 14(4) provide that where the controller intends to further process the personal data for a new purpose they must first notify the relevant data subject and where necessary obtain consent.</paratext>
                </para>
                <para>
                  <paratext>
                    The WP29 (now the EDPB) published 
                    <link href="w-014-5651" style="ACTLinkPLCtoPLC">
                      <ital>Guidelines on Transparency (wp260rev.01)</ital>
                    </link>
                    ,
                    <ital> </ital>
                    on how to comply with these provisions under the EU GDPR. The ICO has published guidance on transparency as part of its accountability framework (see 
                    <link href="w-027-3995" style="ACTLinkPLCtoPLC">
                      <ital>ICO: Accountability Framework</ital>
                    </link>
                    ). Privacy notices must be tailored on a case-by-case basis for each organisation and accurately reflect actual or anticipated personal data collection, handling and sharing practices.
                  </paratext>
                </para>
                <para>
                  <paratext>
                    For more information see 
                    <link href="w-012-7738" style="ACTLinkPLCtoPLC">
                      <ital>Practice notes, Complying with the GDPR's Transparency Obligation to Data Subjects</ital>
                    </link>
                    <ital> </ital>
                    and 
                    <link href="w-011-2669" style="ACTLinkPLCtoPLC">
                      <ital>Updating Privacy Notices to Comply With the GDPR Checklist</ital>
                    </link>
                    <ital>.</ital>
                  </paratext>
                </para>
                <para>
                  <paratext>
                    For a discussion of a risk based approach to the WP29's Guidelines on Transparency, see 
                    <link anchor="a186204" href="w-013-3605" style="ACTLinkPLCtoPLC">
                      <ital>Standard Document, Website Privacy Policy (UK), About this document, Onerous requirements arising out of interpretation of EU GDPR by WP29 Transparency Guidelines</ital>
                    </link>
                    <ital>.</ital>
                  </paratext>
                </para>
              </division>
            </drafting.note>
            <para>
              <paratext>The UK GDPR requires Controllers to provide detailed, specific information to Data Subjects depending on whether the information was collected directly from Data Subjects or from elsewhere. The information must be provided through appropriate Privacy Notices which must be concise, transparent, intelligible, easily accessible, and in clear and plain language so that a Data Subject can easily understand them.</paratext>
            </para>
            <para>
              <paratext>Whenever we collect Personal Data directly from Data Subjects, including for human resources or employment purposes, we must provide the Data Subject with all the information required by the UK GDPR including the identity of the Controller and DPO, how and why we will use, Process, disclose, protect and retain that Personal Data through a Privacy Notice which must be presented when the Data Subject first provides the Personal Data.</paratext>
            </para>
            <para>
              <paratext>When Personal Data is collected indirectly (for example, from a third party or publicly available source), we must provide the Data Subject with all the information required by the UK GDPR as soon as possible after collecting or receiving the data. We must also check that the Personal Data was collected by the third party in accordance with the UK GDPR and on a basis which contemplates our proposed Processing of that Personal Data.</paratext>
            </para>
            <para>
              <paratext>If you are collecting Personal Data from Data Subjects, directly or indirectly, then you must provide Data Subjects with a Privacy Notice in accordance with our Related Policies and Privacy Guidelines.</paratext>
            </para>
            <para>
              <paratext>[You must comply with the Company's guidelines on drafting Privacy Notices.]</paratext>
            </para>
          </clause>
          <clause id="a376367">
            <identifier>8.</identifier>
            <head align="left" preservecase="true">
              <headtext>Purpose limitation</headtext>
            </head>
            <drafting.note id="a787430" jurisdiction="">
              <head align="left" preservecase="true">
                <headtext>Purpose limitation</headtext>
              </head>
              <division id="a000014" level="1">
                <para>
                  <paratext>The controller must only collect personal data for specified, explicit, and legitimate purposes and must not further process personal data in a manner that is incompatible with those purposes (Article 5(1)(b)).</paratext>
                </para>
                <para>
                  <paratext>
                    For further information see
                    <ital> </ital>
                    <link anchor="a563063" href="w-013-3757" style="ACTLinkPLCtoPLC">
                      <ital>Practice note, Overview of the GDPR: UK perspective, Second data protection principle: purpose limitation</ital>
                    </link>
                    ,
                    <ital> </ital>
                    which also covers the three permitted exceptions to the purpose limitation principle under the 
                    <link href="w-027-1020" style="ACTLinkPLCtoPLC">
                      <ital>UK GDPR</ital>
                    </link>
                    .
                  </paratext>
                </para>
              </division>
            </drafting.note>
            <subclause1 id="a543599">
              <para>
                <paratext>Personal Data must be collected only for specified, explicit and legitimate purposes. It must not be further Processed in any manner incompatible with those purposes.</paratext>
              </para>
            </subclause1>
            <subclause1 id="a809963">
              <para>
                <paratext>You cannot use Personal Data for new, different or incompatible purposes from that disclosed when it was first obtained unless you have informed the Data Subject of the new purposes and they have Consented where necessary.</paratext>
              </para>
            </subclause1>
          </clause>
          <clause id="a545807">
            <identifier>9.</identifier>
            <head align="left" preservecase="true">
              <headtext>Data minimisation</headtext>
            </head>
            <drafting.note id="a241096" jurisdiction="">
              <head align="left" preservecase="true">
                <headtext>Data minimisation</headtext>
              </head>
              <division id="a000015" level="1">
                <para>
                  <paratext>
                    Personal data shall be adequate, relevant and limited to what is necessary in relation to the purposes for which it is processed (Article 5(1)(c), 
                    <link href="w-027-1020" style="ACTLinkPLCtoPLC">
                      <ital>UK GDPR</ital>
                    </link>
                    ).
                  </paratext>
                </para>
                <para>
                  <paratext>
                    For further information see 
                    <link anchor="a864356" href="w-013-3757" style="ACTLinkPLCtoPLC">
                      <ital>Practice note, Overview of GDPR: UK perspective, Third data protection principle: data minimisation</ital>
                    </link>
                    <ital>.</ital>
                  </paratext>
                </para>
                <para>
                  <paratext>
                    For more information on data retention policies, see 
                    <link href="w-014-7851" style="ACTLinkPLCtoPLC">
                      <ital>Practice note, Data retention policies (UK)</ital>
                    </link>
                    . A data retention policy can help to demonstrate a controller's UK GDPR compliance.
                  </paratext>
                </para>
              </division>
            </drafting.note>
            <subclause1 id="a861430">
              <para>
                <paratext>Personal Data must be adequate, relevant and limited to what is necessary in relation to the purposes for which it is Processed.</paratext>
              </para>
            </subclause1>
            <subclause1 id="a330481">
              <para>
                <paratext>You may only Process Personal Data when performing your job duties requires it. You cannot Process Personal Data for any reason unrelated to your job duties.</paratext>
              </para>
            </subclause1>
            <subclause1 id="a646083">
              <para>
                <paratext>You may only collect Personal Data that you require for your job duties: do not collect excessive data. Ensure any Personal Data collected is adequate and relevant for the intended purposes.</paratext>
              </para>
            </subclause1>
            <subclause1 id="a814843">
              <para>
                <paratext>You must ensure that when Personal Data is no longer needed for specified purposes, it is deleted or anonymised in accordance with the Company's data retention guidelines.</paratext>
              </para>
            </subclause1>
          </clause>
          <clause id="a448794">
            <identifier>10.</identifier>
            <head align="left" preservecase="true">
              <headtext>Accuracy</headtext>
            </head>
            <drafting.note id="a753968" jurisdiction="">
              <head align="left" preservecase="true">
                <headtext>Accuracy</headtext>
              </head>
              <division id="a000016" level="1">
                <para>
                  <paratext>
                    Every reasonable step must be taken to ensure that personal data that is inaccurate, having regard to the purposes for which it is processed, is erased or rectified without delay (Article 5(1)(d), 
                    <link href="w-027-1020" style="ACTLinkPLCtoPLC">
                      <ital>UK GDPR</ital>
                    </link>
                    ).
                  </paratext>
                </para>
                <para>
                  <paratext>
                    For further information see 
                    <link anchor="a999119" href="w-013-3757" style="ACTLinkPLCtoPLC">
                      <ital>Practice note, Overview of GDPR: UK perspective, Fourth data protection principle: accuracy</ital>
                    </link>
                    <ital>. </ital>
                  </paratext>
                </para>
              </division>
            </drafting.note>
            <subclause1 id="a939648">
              <para>
                <paratext>Personal Data must be accurate and, where necessary, kept up to date. It must be corrected or deleted without delay when inaccurate.</paratext>
              </para>
            </subclause1>
            <subclause1 id="a165994">
              <para>
                <paratext>You will ensure that the Personal Data we use and hold is accurate, complete, kept up to date and relevant to the purpose for which we collected it. You must check the accuracy of any Personal Data at the point of collection and at regular intervals afterwards. You must take all reasonable steps to destroy or amend inaccurate or out-of-date Personal Data.</paratext>
              </para>
            </subclause1>
          </clause>
          <clause id="a101684">
            <identifier>11.</identifier>
            <head align="left" preservecase="true">
              <headtext>Storage limitation</headtext>
            </head>
            <drafting.note id="a606340" jurisdiction="">
              <head align="left" preservecase="true">
                <headtext>Storage limitation</headtext>
              </head>
              <division id="a000017" level="1">
                <para>
                  <paratext>
                    The 
                    <link href="w-027-1020" style="ACTLinkPLCtoPLC">
                      <ital>UK GDPR</ital>
                    </link>
                     requires organisations to only retain personal data for as long as necessary to fulfil the purposes the organisation collected it for (Article 5(1)(e) UK GDPR), subject to other laws or regulations that may require a different retention period. This means that organisations cannot retain data because a new purpose might arise in the future. The record of processing activities must include, where possible, the time limits for erasure of different categories of personal data (Article 30(1)(f)). Organisations may consider cross referencing internal policies or standards which establish appropriate retention periods. Organisations should establish time limits for a periodic review to ensure the organisation does not retain personal data longer than necessary (Recital 39).
                  </paratext>
                </para>
                <para>
                  <paratext>
                    For some factors to consider when drafting a data retention policy and suggestions for headings and content, see 
                    <link href="w-014-8024" style="ACTLinkPLCtoPLC">
                      <ital>Checklist, Data retention policies (UK)</ital>
                    </link>
                    ,
                    <ital> </ital>
                    and 
                    <link href="w-014-8509" style="ACTLinkPLCtoPLC">
                      <ital>Standard document, Data retention policy (UK)</ital>
                    </link>
                    <ital>.</ital>
                  </paratext>
                </para>
              </division>
            </drafting.note>
            <subclause1 id="a611205">
              <para>
                <paratext>Personal Data must not be kept in an identifiable form for longer than is necessary for the purposes for which the data is processed.</paratext>
              </para>
            </subclause1>
            <subclause1 id="a598316">
              <para>
                <paratext>The Company will maintain retention policies and procedures to ensure Personal Data is deleted after a reasonable time for the purposes for which it was being held, unless a law requires that data to be kept for a minimum time. [You must comply with the Company's guidelines on Data Retention.]</paratext>
              </para>
            </subclause1>
            <subclause1 id="a778016">
              <para>
                <paratext>You must not keep Personal Data in a form which permits the identification of the Data Subject for longer than needed for the legitimate business purpose or purposes for which we originally collected it including for the purpose of satisfying any legal, accounting or reporting requirements.</paratext>
              </para>
            </subclause1>
            <subclause1 id="a224252">
              <para>
                <paratext>You will take all reasonable steps to destroy or erase from our systems all Personal Data that we no longer require in accordance with all the Company's applicable records retention schedules and policies. This includes requiring third parties to delete that data where applicable.</paratext>
              </para>
            </subclause1>
            <subclause1 id="a561200">
              <para>
                <paratext>You will ensure Data Subjects are informed of the period for which data is stored and how that period is determined in any applicable Privacy Notice.</paratext>
              </para>
            </subclause1>
          </clause>
          <clause id="a572360">
            <identifier>12.</identifier>
            <head align="left" preservecase="true">
              <headtext>Security integrity and confidentiality</headtext>
            </head>
            <drafting.note id="a255030" jurisdiction="">
              <head align="left" preservecase="true">
                <headtext>Security, integrity and confidentiality</headtext>
              </head>
              <division id="a000018" level="1">
                <para>
                  <paratext>
                    Article 24 of the 
                    <link href="w-027-1020" style="ACTLinkPLCtoPLC">
                      <ital>UK GDPR</ital>
                    </link>
                     requires the controller to implement "appropriate technical and organisational measures" to ensure processing complies with the UK GDPR and this is also reflected in the principle of integrity and confidentiality in Article 5(1)(f) (see 
                    <link anchor="a000010" href="w-005-2644" style="ACTLinkPLCtoPLC">
                      <ital>Practice notes, Demonstrating Compliance with the GDPR: Using Technical and Organizational Measures to Demonstrate Compliance</ital>
                    </link>
                    <ital> </ital>
                    and 
                    <link anchor="a205282" href="w-013-3757" style="ACTLinkPLCtoPLC">
                      <ital>Overview of GDPR: UK perspective: Data security and personal data breaches</ital>
                    </link>
                    ).
                  </paratext>
                </para>
                <para>
                  <paratext>Under Article 32(1), controllers (and processors) must implement appropriate technical and organisational measures to ensure a level of security that is appropriate to the risks represented by the processing and the nature of the personal data to be protected.</paratext>
                </para>
                <para>
                  <paratext>The information security programme and information security policy must be tailored for and drafted by the organisation itself to reflect existing practice. Data security best practices develop over time as the underlying technologies and related security threats evolve, so organisations must continually and routinely evaluate the adequacy of their current controls. At a minimum, organisations should enforce basic practices such as access controls, clear desk policies, encryption, secure storage, and secure deletion processes.</paratext>
                </para>
                <para>
                  <paratext>The UK GDPR also includes the concept of pseudonymisation which is a practice that involves processing personal data in such a manner that it can no longer be attributed to a specific data subject. To maintain personal data in its pseudonymised state, any additional information that identifies the individual must be kept separate from the pseudonymised data. The UK GDPR regards pseudonymisation as a data security measure allowing controllers and processors to show compliance with their security obligation.</paratext>
                </para>
                <para>
                  <paratext>
                    For more information see, 
                    <link href="w-013-5138" style="ACTLinkPLCtoPLC">
                      <ital>Practice note, Data security under the UK GDPR and DPA 2018</ital>
                    </link>
                     and 
                    <link href="w-013-1096" style="ACTLinkPLCtoPLC">
                      <ital>Checklist, Implementing data security measures (UK)</ital>
                    </link>
                    .
                  </paratext>
                </para>
              </division>
            </drafting.note>
            <subclause1 id="a931134">
              <identifier>12.1</identifier>
              <head align="left" preservecase="true">
                <headtext>Protecting Personal Data</headtext>
              </head>
              <para>
                <paratext>Personal Data must be secured by appropriate technical and organisational measures against unauthorised or unlawful Processing, and against accidental loss, destruction or damage.</paratext>
              </para>
              <para>
                <paratext>We will develop, implement and maintain safeguards appropriate to our size, scope and business, our available resources, the amount of Personal Data that we own or maintain on behalf of others and identified risks (including use of encryption and Pseudonymisation where applicable). We will regularly evaluate and test the effectiveness of those safeguards to ensure security of our Processing of Personal Data. You are responsible for protecting the Personal Data we hold. You must implement reasonable and appropriate security measures against unlawful or unauthorised Processing of Personal Data and against the accidental loss of, or damage to, Personal Data. You must exercise particular care in protecting Special Categories of Personal Data and Criminal Convictions Data from loss and unauthorised access, use or disclosure.</paratext>
              </para>
              <para>
                <paratext>You must follow all procedures and technologies we put in place to maintain the security of all Personal Data from the point of collection to the point of destruction. You may only transfer Personal Data to third-party service providers who agree to comply with the required policies and procedures and who agree to put adequate measures in place, as requested.</paratext>
              </para>
              <para>
                <paratext>You must maintain data security by protecting the confidentiality, integrity and availability of the Personal Data, defined as follows:</paratext>
              </para>
              <subclause2 id="a454448">
                <identifier>(a)</identifier>
                <para>
                  <paratext>Confidentiality means that only people who have a need to know and are authorised to use the Personal Data can access it;</paratext>
                </para>
              </subclause2>
              <subclause2 id="a653222">
                <identifier>(b)</identifier>
                <para>
                  <paratext>Integrity means that Personal Data is accurate and suitable for the purpose for which it is processed; and</paratext>
                </para>
              </subclause2>
              <subclause2 id="a342525">
                <identifier>(c)</identifier>
                <para>
                  <paratext>Availability means that authorised users are able to access the Personal Data when they need it for authorised purposes.</paratext>
                </para>
              </subclause2>
              <para>
                <paratext>
                  You must [comply with all applicable aspects of our [INFORMATION SECURITY PROGRAMME] [and [INFORMATION SECURITY POLICY]] 
                  <bold>OR</bold>
                   comply with and not attempt to circumvent the administrative, physical and technical safeguards we implement and maintain in accordance with the UK GDPR and relevant standards to protect Personal Data].
                </paratext>
              </para>
            </subclause1>
          </clause>
          <clause id="a980825">
            <identifier>13.</identifier>
            <head align="left" preservecase="true">
              <headtext>Reporting a Personal Data Breach</headtext>
            </head>
            <drafting.note id="a868968" jurisdiction="">
              <head align="left" preservecase="true">
                <headtext>Reporting a Personal Data Breach</headtext>
              </head>
              <division id="a000019" level="1">
                <para>
                  <paratext>
                    Articles 33 and 34 of the 
                    <link href="w-027-1020" style="ACTLinkPLCtoPLC">
                      <ital>UK GDPR</ital>
                    </link>
                     require controllers to notify any personal data breach to the ICO within 72 hours of becoming aware and, in certain instances, they must also notify the data subject (see 
                    <link href="w-014-6171" style="ACTLinkPLCtoPLC">
                      <ital>Standard document, Personal data breach notification: letter notifying a personal data breach to data subjects (GDPR and DPA 2018)(UK)</ital>
                    </link>
                    ).
                  </paratext>
                </para>
                <para>
                  <paratext>The security incident response plan must be tailored for and drafted by the Company itself to reflect its actual business practices. Data security breaches can lead to significant notification and remediation costs or even potential lawsuits, fines or other regulatory action.</paratext>
                </para>
                <para>
                  <paratext>An organisation should clearly establish responsibility and procedures for reporting, investigating and responding to a security incident. Mandatory reporting of a security incident to all appropriate persons within the company is imperative because it maximises the potential to:</paratext>
                </para>
                <list type="bulleted">
                  <list.item>
                    <para>
                      <paratext>Perform rapid assessment of any legal requirements, including whether the organisation must notify individuals or regulatory authorities under applicable laws or regulations.</paratext>
                    </para>
                  </list.item>
                  <list.item>
                    <para>
                      <paratext>End the security breach.</paratext>
                    </para>
                  </list.item>
                </list>
                <para>
                  <paratext>Organisations may assign responsibility for security breach responses to multiple offices or persons with security or investigative expertise.</paratext>
                </para>
              </division>
            </drafting.note>
            <para>
              <paratext>The UK GDPR requires Controllers to notify any Personal Data Breach to the Information Commissioner and, in certain instances, the Data Subject.</paratext>
            </para>
            <para>
              <paratext>We have put in place procedures to deal with any suspected Personal Data Breach and will notify Data Subjects or any applicable regulator where we are legally required to do so.</paratext>
            </para>
            <para>
              <paratext>
                If you know or suspect that a Personal Data Breach has occurred, do not attempt to investigate the matter yourself. Immediately contact the person or team designated as the key point of contact for Personal Data Breaches ([the DPO 
                <bold>OR</bold>
                 the information technology or security department 
                <bold>OR</bold>
                 the legal department 
                <bold>OR</bold>
                 [OTHER]]) [and follow the [SECURITY INCIDENT RESPONSE PLAN]]. You should preserve all evidence relating to the potential Personal Data Breach.
              </paratext>
            </para>
          </clause>
          <clause id="a621274">
            <identifier>14.</identifier>
            <head align="left" preservecase="true">
              <headtext>Transfer limitation</headtext>
            </head>
            <drafting.note id="a280298" jurisdiction="">
              <head align="left" preservecase="true">
                <headtext>Transfer limitation</headtext>
              </head>
              <division id="a000020" level="1">
                <para>
                  <paratext>
                    The 
                    <link href="w-027-1020" style="ACTLinkPLCtoPLC">
                      <ital>UK GDPR</ital>
                    </link>
                     restricts data flows to non-UK jurisdictions (third countries). Note that the ECJ's preliminary ruling in 
                    <link href="D-105-0207" style="ACTLinkPLCtoPLC">
                      <ital>Data Protection Commissioner v Facebook Ireland Ltd (C-311/18) EU:C:2020:559 (16 July 2020)</ital>
                    </link>
                     (commonly referred to as Schrems II) invalidated the 
                    <link href="w-014-8180" style="ACTLinkPLCtoPLC">
                      <ital>EU-US Privacy Shield</ital>
                    </link>
                     and has implications for other transfer mechanisms such as standard contractual clauses (SCCs), for more information, see 
                    <link href="w-013-9203" style="ACTLinkPLCtoPLC">
                      <ital>Practice note, Cross-border transfers of personal data (GDPR and DPA 2018) (UK)</ital>
                    </link>
                    <ital>. </ital>
                    In November 2020, the EDPB adopted 
                    <link href="https://edpb.europa.eu/our-work-tools/public-consultations-art-704/2020/recommendations-012020-measures-supplement-transfer_en" style="ACTLinkURL">
                      <ital>draft Recommendations 1/2020 on measures that supplement transfer tools to ensure compliance with the EU level of protection of personal data</ital>
                    </link>
                     for public consultation. The recommendations provide further guidance on the kind of supplementary safeguards that could be provided, whether legal, technical or organisational measures, to transfer personal data to third countries where SCCs will not provide a sufficient level of guarantee on their own.  The draft recommendations seek to achieve a consistent application of the EU GDPR and the ECJ's ruling in Schrems II.  The consultation closed on 21 December 2020. They are complemented by 
                    <link href="https://edpb.europa.eu/sites/edpb/files/files/file1/edpb_recommendations_202002_europeanessentialguaranteessurveillance_en.pdf" style="ACTLinkURL">
                      <ital>Recommendations 02/2020 on the European Essential Guarantees for surveillance measures</ital>
                    </link>
                     (which are not under consultation) (see 
                    <link href="w-028-3266" style="ACTLinkPLCtoPLC">
                      <ital>Legal update, EDPB consults on recommendations on supplementary measures for data transfers to third countries in response to Schrems II</ital>
                    </link>
                    ).
                  </paratext>
                </para>
                <para>
                  <paratext>
                    On 12 November 2020, the European Commission published a 
                    <link href="https://ec.europa.eu/info/law/better-regulation/have-your-say/initiatives/12741-Data-protection-standard-contractual-clauses-for-transferring-personal-data-to-non-EU-countries-implementing-act-" style="ACTLinkURL">
                      <ital>draft Implementing Decision on standard contractual clauses for the transfer of personal data to third countries and Annex</ital>
                    </link>
                    , incorporating new SCCs for personal data transfers to non-EEA countries under the EU GDPR.  These include many of the EDPB's recommendations to try to minimise the number of occasions when data exporters will have to invoke their own supplementary safeguards.  The public consultation closes on 10 December, 2020 and adoption of a final version is expected in early 2021 (see 
                    <link href="w-028-3463" style="ACTLinkPLCtoPLC">
                      <ital>Legal update, European Commission publishes new standard contractual clauses for feedback</ital>
                    </link>
                    ).
                  </paratext>
                </para>
                <para>
                  <paratext>
                    The ICO is reviewing the consultation documents and has reminded UK organisations to review their mechanisms for safeguarding international data transfers and to be prepared to update those practices when fresh guidance is published (see 
                    <link href="w-028-3683" style="ACTLinkPLCtoPLC">
                      <ital>Legal update, ICO reacts to publication of new standard contractual clauses</ital>
                    </link>
                    ).
                  </paratext>
                </para>
                <para>
                  <paratext>
                    For further analysis see 
                    <link href="http://in-houseblog.practicallaw.com/personal-data-exports-looking-at-the-new-edpb-guidance-and-model-clauses/" style="ACTLinkURL">
                      <ital>In-house blog post, Personal data exports: looking at the draft EDPB recommendations and EC model clauses</ital>
                    </link>
                    .
                  </paratext>
                </para>
                <para>
                  <paratext>
                    On 24 December 2020, the UK and the EU reached a trade and co-operation 
                    <link href="https://nam02.safelinks.protection.outlook.com/?url=https%3A%2F%2Fec.europa.eu%2Ftransparency%2Fregdoc%2Frep%2F1%2F2020%2FEN%2FCOM-2020-857-F1-EN-ANNEX-1-PART-1.PDF&amp;amp;data=04%7C01%7Clouise.townsend%40thomsonreuters.com%7C4cf8af85ec58406f2a4108d8aca9da53%7C62ccb8646a1a4b5d8e1c397dec1a8258%7C0%7C0%7C637449192806148626%7CUnknown%7CTWFpbGZsb3d8eyJWIjoiMC4wLjAwMDAiLCJQIjoiV2luMzIiLCJBTiI6Ik1haWwiLCJXVCI6Mn0%3D%7C1000&amp;amp;sdata=Urvn2hGiz%2BMvROCYACpF9Lj3RuDSXAeMXLFjAGrA8iI%3D&amp;amp;reserved=0" style="ACTLinkURL">
                      <ital>agreement</ital>
                    </link>
                     addressing the arrangements following the end of the Brexit transition period on 31 December 2020 (implemented by the European Union (Future Relationship) Act 2020). See 
                    <link href="w-029-0104" style="ACTLinkPLCtoPLC">
                      <ital>Practice notes, European Union (Future Relationship) Act 2020</ital>
                    </link>
                     and 
                    <link href="w-008-2811" style="ACTLinkPLCtoPLC">
                      <ital>Future UK-EU relationship agreements</ital>
                    </link>
                    . The final provisions of the agreement include an interim provision (bridging mechanism) for transmission of personal data from the EU to the UK. This is for four months from 1 January 2021, extended by two months unless one of the parties objects, or, if earlier, until there is an adequacy finding for the UK. For more information, see 
                    <link anchor="a527084" href="w-026-2740" style="ACTLinkPLCtoPLC">
                      <ital>Practice note, Brexit post-transition period: data protection (UK): UK as a third country and bridging mechanism for transfers from the EU</ital>
                    </link>
                    .
                  </paratext>
                </para>
              </division>
            </drafting.note>
            <subclause1 id="a759434">
              <para>
                <paratext>The UK GDPR restricts data transfers to countries outside the UK to ensure that the level of data protection afforded to individuals by the UK GDPR is not undermined. You transfer Personal Data originating in one country across borders when you transmit, send, view or access that data in or to a different country.</paratext>
              </para>
            </subclause1>
            <subclause1 id="a725479">
              <para>
                <paratext>You may only transfer Personal Data outside the UK if one of the following conditions applies:</paratext>
              </para>
              <subclause2 id="a241116">
                <identifier>(a)</identifier>
                <para>
                  <paratext>the UK has issued regulations confirming that the country to which we transfer the Personal Data ensures an adequate level of protection for the Data Subject's rights and freedoms;</paratext>
                </para>
                <drafting.note id="a913027" jurisdiction="">
                  <head align="left" preservecase="true">
                    <headtext>Adequacy</headtext>
                  </head>
                  <division id="a000021" level="1">
                    <para>
                      <paratext>The UK preserves the European Commission's adequacy decisions as at the end of the transition period and so you may list these countries here (Andorra, Argentina, Canada, Faroe Islands, Guernsey, Israel, Isle of Man, Japan, Jersey, New Zealand, Switzerland, Uruguay) or provide a link to further information. The UK recognises EEA countries as adequate and can pass regulations recognising new countries as adequate.</paratext>
                    </para>
                  </division>
                </drafting.note>
              </subclause2>
              <subclause2 id="a859626">
                <identifier>(b)</identifier>
                <para>
                  <paratext>appropriate safeguards are in place such as binding corporate rules (BCR), standard contractual clauses approved for use in the UK, an approved code of conduct or a certification mechanism, a copy of which can be obtained from the DPO;</paratext>
                </para>
              </subclause2>
              <subclause2 id="a540265">
                <identifier>(c)</identifier>
                <para>
                  <paratext>the Data Subject has provided Explicit Consent to the proposed transfer after being informed of any potential risks; or</paratext>
                </para>
              </subclause2>
              <subclause2 id="a393582">
                <identifier>(d)</identifier>
                <para>
                  <paratext>the transfer is necessary for one of the other reasons set out in the UK GDPR including the performance of a contract between us and the Data Subject, reasons of public interest, to establish, exercise or defend legal claims or to protect the vital interests of the Data Subject where the Data Subject is physically or legally incapable of giving Consent and, in some limited cases, for our legitimate interest.</paratext>
                </para>
              </subclause2>
            </subclause1>
            <subclause1 id="a954162">
              <para>
                <paratext>[You must comply with the Company's guidelines on cross-border data transfers.]</paratext>
              </para>
            </subclause1>
          </clause>
          <clause id="a815611">
            <identifier>15.</identifier>
            <head align="left" preservecase="true">
              <headtext>Data Subject's rights and requests</headtext>
            </head>
            <drafting.note id="a785497" jurisdiction="">
              <head align="left" preservecase="true">
                <headtext>Data Subject's rights and requests</headtext>
              </head>
              <division id="a000022" level="1">
                <para>
                  <paratext>
                    For further information see 
                    <link href="w-024-3178" style="ACTLinkPLCtoPLC">
                      <ital>Practice note, Data subject rights (UK)</ital>
                    </link>
                     and 
                    <link href="w-019-9092" style="ACTLinkPLCtoPLC">
                      <ital>Toolkit, Handling data subject requests toolkit (GDPR and DPA 2018) (UK)</ital>
                    </link>
                    .
                  </paratext>
                </para>
              </division>
            </drafting.note>
            <subclause1 id="a344951">
              <para>
                <paratext>Data Subjects have rights when it comes to how we handle their Personal Data. These include rights to:</paratext>
              </para>
              <subclause2 id="a309733">
                <identifier>(a)</identifier>
                <para>
                  <paratext>withdraw Consent to Processing at any time;</paratext>
                </para>
              </subclause2>
              <subclause2 id="a918811">
                <identifier>(b)</identifier>
                <para>
                  <paratext>receive certain information about the Controller's Processing activities;</paratext>
                </para>
              </subclause2>
              <subclause2 id="a379661">
                <identifier>(c)</identifier>
                <para>
                  <paratext>request access to their Personal Data that we hold;</paratext>
                </para>
              </subclause2>
              <subclause2 id="a768566">
                <identifier>(d)</identifier>
                <para>
                  <paratext>prevent our use of their Personal Data for direct marketing purposes;</paratext>
                </para>
              </subclause2>
              <subclause2 id="a565519">
                <identifier>(e)</identifier>
                <para>
                  <paratext>ask us to erase Personal Data if it is no longer necessary in relation to the purposes for which it was collected or Processed or to rectify inaccurate data or to complete incomplete data;</paratext>
                </para>
              </subclause2>
              <subclause2 id="a463553">
                <identifier>(f)</identifier>
                <para>
                  <paratext>restrict Processing in specific circumstances;</paratext>
                </para>
              </subclause2>
              <subclause2 id="a728774">
                <identifier>(g)</identifier>
                <para>
                  <paratext>challenge Processing which has been justified on the basis of our legitimate interests or in the public interest;</paratext>
                </para>
              </subclause2>
              <subclause2 id="a867910">
                <identifier>(h)</identifier>
                <para>
                  <paratext>request a copy of an agreement under which Personal Data is transferred outside of the UK;</paratext>
                </para>
              </subclause2>
              <subclause2 id="a387158">
                <identifier>(i)</identifier>
                <para>
                  <paratext>object to decisions based solely on Automated Processing, including profiling (ADM);</paratext>
                </para>
              </subclause2>
              <subclause2 id="a411354">
                <identifier>(j)</identifier>
                <para>
                  <paratext>prevent Processing that is likely to cause damage or distress to the Data Subject or anyone else;</paratext>
                </para>
              </subclause2>
              <subclause2 id="a817117">
                <identifier>(k)</identifier>
                <para>
                  <paratext>be notified of a Personal Data Breach which is likely to result in high risk to their rights and freedoms;</paratext>
                </para>
              </subclause2>
              <subclause2 id="a835573">
                <identifier>(l)</identifier>
                <para>
                  <paratext>make a complaint to the supervisory authority;</paratext>
                </para>
              </subclause2>
              <subclause2 id="a261831">
                <identifier>(m)</identifier>
                <para>
                  <paratext>in limited circumstances, receive or ask for their Personal Data to be transferred to a third party in a structured, commonly used and machine-readable format; and</paratext>
                </para>
              </subclause2>
              <subclause2 id="a881972">
                <identifier>(n)</identifier>
                <para>
                  <paratext>[ANY OTHER RIGHTS YOUR TYPE OF BUSINESS MAY BE REQUIRED TO PROVIDE UNDER THE UK GDPR OR COMPANY POLICY.]</paratext>
                </para>
              </subclause2>
            </subclause1>
            <subclause1 id="a136996">
              <para>
                <paratext>You must verify the identity of an individual requesting data under any of the rights listed above (do not allow third parties to persuade you into disclosing Personal Data without proper authorisation).</paratext>
              </para>
            </subclause1>
            <subclause1 id="a924188">
              <para>
                <paratext>
                  You must immediately forward any Data Subject request you receive to [your supervisor 
                  <bold>OR</bold>
                   the DPO] [and comply with the company's Data Subject response process].
                </paratext>
              </para>
            </subclause1>
          </clause>
          <clause id="a262969">
            <identifier>16.</identifier>
            <head align="left" preservecase="true">
              <headtext>Accountability</headtext>
            </head>
            <drafting.note id="a132264" jurisdiction="">
              <head align="left" preservecase="true">
                <headtext>Accountability</headtext>
              </head>
              <division id="a000023" level="1">
                <para>
                  <paratext>
                    For more information see 
                    <internal.reference refid="a862464">Drafting note, About this document</internal.reference>
                     and 
                    <link anchor="a000002" href="w-005-2644" style="ACTLinkPLCtoPLC">
                      <ital>Practice note, Demonstrating Compliance with the GDPR, Accountability and Demonstrating Compliance</ital>
                    </link>
                    <ital>. </ital>
                  </paratext>
                </para>
                <para>
                  <paratext>
                    For more information on when a DPO must be appointed see 
                    <internal.reference refid="a713454">Drafting note, Data Protection Officer (DPO)</internal.reference>
                    .
                  </paratext>
                </para>
              </division>
            </drafting.note>
            <subclause1 id="a815372">
              <para>
                <paratext>The Controller must implement appropriate technical and organisational measures in an effective manner, to ensure compliance with data protection principles. The Controller is responsible for, and must be able to demonstrate, compliance with the data protection principles.</paratext>
              </para>
            </subclause1>
            <subclause1 id="a602847">
              <para>
                <paratext>The Company must have adequate resources and controls in place to ensure and to document UK GDPR compliance including:</paratext>
              </para>
              <subclause2 id="a253534">
                <identifier>(a)</identifier>
                <para>
                  <paratext>appointing a suitably qualified DPO (where necessary) and an executive accountable for data privacy;</paratext>
                </para>
              </subclause2>
              <subclause2 id="a133842">
                <identifier>(b)</identifier>
                <para>
                  <paratext>implementing Privacy by Design when Processing Personal Data and completing DPIAs where Processing presents a high risk to rights and freedoms of Data Subjects;</paratext>
                </para>
              </subclause2>
              <subclause2 id="a573171">
                <identifier>(c)</identifier>
                <para>
                  <paratext>integrating data protection into internal documents including this Data Protection Policy, Related Policies, Privacy Guidelines or Privacy Notices;</paratext>
                </para>
              </subclause2>
              <subclause2 id="a829137">
                <identifier>(d)</identifier>
                <para>
                  <paratext>regularly training Company Personnel on the UK GDPR, this Data Protection Policy, Related Policies and Privacy Guidelines and data protection matters including, for example, Data Subject's rights, Consent, legal basis, DPIA and Personal Data Breaches. The Company must maintain a record of training attendance by Company Personnel; and</paratext>
                </para>
              </subclause2>
              <subclause2 id="a427857">
                <identifier>(e)</identifier>
                <para>
                  <paratext>regularly testing the privacy measures implemented and conducting periodic reviews and audits to assess compliance, including using results of testing to demonstrate compliance improvement effort.</paratext>
                </para>
              </subclause2>
            </subclause1>
          </clause>
          <clause id="a340155">
            <identifier>17.</identifier>
            <head align="left" preservecase="true">
              <headtext>Record keeping</headtext>
            </head>
            <drafting.note id="a166297" jurisdiction="">
              <head align="left" preservecase="true">
                <headtext>Record-keeping</headtext>
              </head>
              <division id="a000024" level="1">
                <para>
                  <paratext>
                    As part of demonstrating compliance, Article 30, 
                    <link href="w-027-1020" style="ACTLinkPLCtoPLC">
                      <ital>UK GDPR</ital>
                    </link>
                     requires controllers and processors to maintain a record of processing activities containing certain information. Controllers and processors must, subject to limited exceptions:
                  </paratext>
                </para>
                <list type="bulleted">
                  <list.item>
                    <para>
                      <paratext>Maintain a written or electronic record of its data processing activities (Article 30(3)).</paratext>
                    </para>
                  </list.item>
                  <list.item>
                    <para>
                      <paratext>Include specific information for controller activities (Article 30(1), UK GDPR) and for processor activities (Article 30(2), UK GDPR).</paratext>
                    </para>
                  </list.item>
                  <list.item>
                    <para>
                      <paratext>Make the record of processing activities available to the Information Commissioner on request (Article 30(4)).</paratext>
                    </para>
                  </list.item>
                </list>
                <para>
                  <paratext>
                    See 
                    <link href="w-011-5385" style="ACTLinkPLCtoPLC">
                      <ital>Standard document, Record of Processing Activities Under Article 30 (GDPR)</ital>
                    </link>
                    .
                  </paratext>
                </para>
              </division>
            </drafting.note>
            <para>
              <paratext>The UK GDPR requires us to keep full and accurate records of all our data Processing activities.</paratext>
            </para>
            <para>
              <paratext>You must keep and maintain accurate corporate records reflecting our Processing including records of Data Subjects' Consents and procedures for obtaining Consents [in accordance with the Company's record-keeping guidelines].</paratext>
            </para>
            <para>
              <paratext>These records should include, at a minimum, the name and contact details of the Controller and the DPO, clear descriptions of the Personal Data types, Data Subject types, Processing activities, Processing purposes, third-party recipients of the Personal Data, Personal Data storage locations, Personal Data transfers, the Personal Data's retention period and a description of the security measures in place. To create the records, data maps should be created which should include the detail set out above together with appropriate data flows.</paratext>
            </para>
          </clause>
          <clause id="a571045">
            <identifier>18.</identifier>
            <head align="left" preservecase="true">
              <headtext>Training and audit</headtext>
            </head>
            <drafting.note id="a451387" jurisdiction="">
              <head align="left" preservecase="true">
                <headtext>Training and audit</headtext>
              </head>
              <division id="a000025" level="1">
                <para>
                  <paratext>
                    One of a DPO's responsibilities is to advise employees of their obligations under the 
                    <link href="w-027-1020" style="ACTLinkPLCtoPLC">
                      <ital>UK GDPR</ital>
                    </link>
                     including providing training (Article 39(1)(a) and (b), UK GDPR). Although training is not an explicit UK GDPR obligation for organisations that are not required to appoint a DPO, organisations should implement regular data protection training to embed data protection into the organisation's operations and daily activities effectively.
                  </paratext>
                </para>
                <para>
                  <paratext>
                    For further information see 
                    <link anchor="a000050" href="w-005-2644" style="ACTLinkPLCtoPLC">
                      <ital>Practice note, Demonstrating Compliance with the GDPR, Conducting Regular Training to Integrate Policies and Procedures</ital>
                    </link>
                    .
                  </paratext>
                </para>
              </division>
            </drafting.note>
            <para>
              <paratext>We are required to ensure all Company Personnel have undergone adequate training to enable them to comply with data privacy laws. We must also regularly test our systems and processes to assess compliance.</paratext>
            </para>
            <para>
              <paratext>You must undergo all mandatory data privacy related training and ensure your team undergo similar mandatory training [in accordance with the Company's mandatory training guidelines].</paratext>
            </para>
            <para>
              <paratext>You must regularly review all the systems and processes under your control to ensure they comply with this Data Protection Policy and check that adequate governance controls and resources are in place to ensure proper use and protection of Personal Data.</paratext>
            </para>
          </clause>
          <clause id="a920603">
            <identifier>19.</identifier>
            <head align="left" preservecase="true">
              <headtext>Privacy by Design and Data Protection Impact Assessment (DPIA)</headtext>
            </head>
            <drafting.note id="a889898" jurisdiction="">
              <head align="left" preservecase="true">
                <headtext>Privacy by Design and Data Protection Impact Assessment (DPIA)</headtext>
              </head>
              <division id="a000026" level="1">
                <para>
                  <paratext>
                    Privacy by design (as set out in Article 25, 
                    <link href="w-027-1020" style="ACTLinkPLCtoPLC">
                      <ital>UK GDPR</ital>
                    </link>
                    ) is intended to show that an organisation has given due consideration to its data processing activities at the outset.
                  </paratext>
                </para>
                <para>
                  <paratext>
                    For more information see 
                    <link anchor="a000012" href="w-005-2644" style="ACTLinkPLCtoPLC">
                      <ital>Practice notes, Demonstrating Compliance with the GDPR, Data Protection by Design and by Default</ital>
                    </link>
                    <ital> </ital>
                    and
                    <ital> </ital>
                    <link anchor="a599195" href="5-617-5067" style="ACTLinkPLCtoPLC">
                      <ital>Developing a Privacy Compliance Program, Privacy by Design</ital>
                    </link>
                    .
                  </paratext>
                </para>
                <para>
                  <paratext>
                    Controllers must carry out a data protection impact assessment (DPIA) for operations that present specific risks to individuals due to the nature or scope of the processing operation (Article 35(1), UK GDPR). Both the WP29's Guidelines on DPIA and ICO's DPIA guidance outline the type of personal data processing which is likely to require a DPIA. For more information see 
                    <link href="w-012-3168" style="ACTLinkPLCtoPLC">
                      <ital>Practice note, Data Protection Impact Assessments under the GDPR</ital>
                    </link>
                    <ital> (GDPR and DPA 2018) (UK)</ital>
                    .
                    <ital> </ital>
                  </paratext>
                </para>
              </division>
            </drafting.note>
            <para>
              <paratext>We are required to implement Privacy by Design measures when Processing Personal Data by implementing appropriate technical and organisational measures (like Pseudonymisation) in an effective manner, to ensure compliance with data privacy principles.</paratext>
            </para>
            <para>
              <paratext>You must assess what Privacy by Design measures can be implemented on all programmes, systems or processes that Process Personal Data by taking into account the following:</paratext>
            </para>
            <list type="bulleted">
              <list.item>
                <para>
                  <paratext>the state of the art;</paratext>
                </para>
              </list.item>
              <list.item>
                <para>
                  <paratext>the cost of implementation;</paratext>
                </para>
              </list.item>
              <list.item>
                <para>
                  <paratext>the nature, scope, context and purposes of Processing; and</paratext>
                </para>
              </list.item>
              <list.item>
                <para>
                  <paratext>the risks of varying likelihood and severity for rights and freedoms of Data Subjects posed by the Processing.</paratext>
                </para>
              </list.item>
            </list>
            <para>
              <paratext>Controllers must also conduct DPIAs in respect to high-risk Processing.</paratext>
            </para>
            <para>
              <paratext>You should conduct a DPIA (and discuss your findings with the DPO) when implementing major system or business change programs involving the Processing of Personal Data including:</paratext>
            </para>
            <list type="bulleted">
              <list.item>
                <para>
                  <paratext>use of new technologies (programs, systems or processes), or changing technologies (programs, systems or processes);</paratext>
                </para>
              </list.item>
              <list.item>
                <para>
                  <paratext>Automated Processing including profiling and ADM;</paratext>
                </para>
              </list.item>
              <list.item>
                <para>
                  <paratext>large-scale Processing of Special Categories of Personal Data or Criminal Convictions Data; and</paratext>
                </para>
              </list.item>
              <list.item>
                <para>
                  <paratext>large-scale, systematic monitoring of a publicly accessible area.</paratext>
                </para>
              </list.item>
            </list>
            <para>
              <paratext>A DPIA must include:</paratext>
            </para>
            <list type="bulleted">
              <list.item>
                <para>
                  <paratext>a description of the Processing, its purposes and the Controller's legitimate interests if appropriate;</paratext>
                </para>
              </list.item>
              <list.item>
                <para>
                  <paratext>an assessment of the necessity and proportionality of the Processing in relation to its purpose;</paratext>
                </para>
              </list.item>
              <list.item>
                <para>
                  <paratext>an assessment of the risk to individuals; and</paratext>
                </para>
              </list.item>
              <list.item>
                <para>
                  <paratext>the risk mitigation measures in place and demonstration of compliance.</paratext>
                </para>
              </list.item>
            </list>
            <para>
              <paratext>[You must comply with the Company's guidelines on DPIA and Privacy by Design.]</paratext>
            </para>
          </clause>
          <clause id="a673726">
            <identifier>20.</identifier>
            <head align="left" preservecase="true">
              <headtext>Automated Processing (including profiling) and Automated Decision-Making</headtext>
            </head>
            <drafting.note id="a674618" jurisdiction="">
              <head align="left" preservecase="true">
                <headtext>Automated Processing (including profiling) and Automated Decision-Making</headtext>
              </head>
              <division id="a000027" level="1">
                <para>
                  <paratext>
                    It is important to identify early on whether any of the data processing falls within the scope of Article 22, 
                    <link href="w-027-1020" style="ACTLinkPLCtoPLC">
                      <ital>UK GDPR</ital>
                    </link>
                    , which restricts controllers' ability to make decisions by ADM where the decisions have significant impact on individuals. If your organisation does not carry out ADM or automated processing (including profiling), this section can be removed. If it carries out any of these activities, more detail will need to be inserted in this section.
                  </paratext>
                </para>
                <para>
                  <paratext>
                    Both the WP29 and the ICO have published guidance in this area (see 
                    <link href="w-013-1357" style="ACTLinkPLCtoPLC">
                      <ital>Legal updates, WP29 adopts key working documents and guidelines following February 2018 plenary meeting</ital>
                    </link>
                    <ital> </ital>
                    and 
                    <link href="w-014-8855" style="ACTLinkPLCtoPLC">
                      <ital>ICO updates Guide to the GDPR including publishing new guidance on automated decision-making and profiling</ital>
                    </link>
                    ).
                  </paratext>
                </para>
                <para>
                  <paratext>Organisations should assess all data activities that may qualify as "profiling" and determine what steps they need to comply with UK GDPR requirements.</paratext>
                </para>
                <para>
                  <paratext>
                    For more information see 
                    <link href="w-014-3599" style="ACTLinkPLCtoPLC">
                      <ital>Practice note, GDPR and DPA 2018: profiling and automated decision-making (UK)</ital>
                    </link>
                    .
                  </paratext>
                </para>
              </division>
            </drafting.note>
            <subclause1 id="a102199">
              <para>
                <paratext>Generally, ADM is prohibited when a decision has a legal or similar significant effect on an individual unless:</paratext>
              </para>
              <subclause2 id="a180022">
                <identifier>(a)</identifier>
                <para>
                  <paratext>a Data Subject has Explicitly Consented;</paratext>
                </para>
              </subclause2>
              <subclause2 id="a625728">
                <identifier>(b)</identifier>
                <para>
                  <paratext>the Processing is authorised by law; or</paratext>
                </para>
              </subclause2>
              <subclause2 id="a708100">
                <identifier>(c)</identifier>
                <para>
                  <paratext>the Processing is necessary for the performance of or entering into a contract.</paratext>
                </para>
              </subclause2>
              <para>
                <paratext>If certain types of Special Categories of Personal Data or Criminal Convictions Data are being processed, then grounds (b) or (c) will not be allowed but the Special Categories of Personal Data and Criminal Convictions Data can be Processed where it is necessary (unless less intrusive means can be used) for substantial public interest like fraud prevention.</paratext>
              </para>
              <para>
                <paratext>If a decision is to be based solely on Automated Processing (including profiling), then Data Subjects must be informed when you first communicate with them of their right to object. This right must be explicitly brought to their attention and presented clearly and separately from other information. Further, suitable measures must be put in place to safeguard the Data Subject's rights and freedoms and legitimate interests.</paratext>
              </para>
              <para>
                <paratext>We must also inform the Data Subject of the logic involved in the decision making or profiling, the significance and envisaged consequences and give the Data Subject the right to request human intervention, express their point of view or challenge the decision.</paratext>
              </para>
              <para>
                <paratext>A DPIA must be carried out before any Automated Processing (including profiling) or ADM activities are undertaken.</paratext>
              </para>
              <para>
                <paratext>[Where you are involved in any data Processing activity that involves profiling or ADM, you must comply with the Company's guidelines on profiling or ADM.]</paratext>
              </para>
            </subclause1>
          </clause>
          <clause id="a657041">
            <identifier>21.</identifier>
            <head align="left" preservecase="true">
              <headtext>Direct marketing</headtext>
            </head>
            <drafting.note id="a872650" jurisdiction="">
              <head align="left" preservecase="true">
                <headtext>Direct marketing</headtext>
              </head>
              <division id="a000028" level="1">
                <para>
                  <paratext>
                    Where controllers send electronic direct marketing communications they must comply with the requirements of the 
                    <link href="1-507-2637" style="ACTLinkPLCtoPLC">
                      <ital>Privacy and Electronic Communications (EC Directive) Regulations 2003 (SI 2003/2426)</ital>
                    </link>
                     (as amended) (PECR). Prior consent will be required unless soft opt-in applies, for more information on soft opt-in see 
                    <link anchor="a409310" href="w-014-7457" style="ACTLinkPLCtoPLC">
                      <ital>Practice note, Direct marketing and data protection: consent and preference services (GDPR, DPA 2018 and PECR) (UK), Table of requirements under PECR</ital>
                    </link>
                    .
                  </paratext>
                </para>
                <para>
                  <paratext>
                    The rules on electronic marketing are currently under review in the EU's draft E-Privacy Regulation (draft ePR) (see 
                    <link href="w-007-8182" style="ACTLinkPLCtoPLC">
                      <ital>ePrivacy legislation tracker</ital>
                    </link>
                    ).
                  </paratext>
                </para>
                <para>
                  <paratext>
                    Article 21, 
                    <link href="w-027-1020" style="ACTLinkPLCtoPLC">
                      <ital>UK GDPR</ital>
                    </link>
                     entitles individuals to object to the processing of their data for direct marketing purposes, see 
                    <link anchor="a608601" href="w-014-7457" style="ACTLinkPLCtoPLC">
                      <ital>Practice notes, Direct marketing and data protection: consent and preference services (GDPR, DPA 2018 and PECR) (UK), Right to object (opt-out) to processing</ital>
                    </link>
                    <ital> </ital>
                    and
                    <ital> </ital>
                    <link anchor="a975253" href="w-013-3757" style="ACTLinkPLCtoPLC">
                      <ital>Overview of GDPR: UK perspective, Right to object</ital>
                    </link>
                    .
                    <ital> </ital>
                  </paratext>
                </para>
              </division>
            </drafting.note>
            <para>
              <paratext>We are subject to certain rules and privacy laws when marketing to our customers.</paratext>
            </para>
            <para>
              <paratext>For example, a Data Subject's prior consent is required for electronic direct marketing (for example, by email, text or automated calls). The limited exception for existing customers known as "soft opt-in" allows organisations to send marketing texts or emails if they have obtained contact details in the course of a sale to that person, they are marketing similar products or services, and they gave the person an opportunity to opt out of marketing when first collecting the details and in every subsequent message.</paratext>
            </para>
            <para>
              <paratext>The right to object to direct marketing must be explicitly offered to the Data Subject in an intelligible manner so that it is clearly distinguishable from other information.</paratext>
            </para>
            <para>
              <paratext>A Data Subject's objection to direct marketing must be promptly honoured. If a customer opts out at any time, their details should be suppressed as soon as possible. Suppression involves retaining just enough information to ensure that marketing preferences are respected in the future.</paratext>
            </para>
            <para>
              <paratext>[You must comply with the Company's guidelines on direct marketing to customers.]</paratext>
            </para>
          </clause>
          <clause id="a782703">
            <identifier>22.</identifier>
            <head align="left" preservecase="true">
              <headtext>Sharing Personal Data</headtext>
            </head>
            <drafting.note id="a679526" jurisdiction="">
              <head align="left" preservecase="true">
                <headtext>Sharing Personal Data</headtext>
              </head>
              <division id="a000029" level="1">
                <para>
                  <paratext>
                    For more information see 
                    <link href="w-018-8492" style="ACTLinkPLCtoPLC">
                      <ital>Practice note, Overview of data sharing arrangements (GDPR and DPA 2018) (UK)</ital>
                    </link>
                    .
                    <ital> </ital>
                  </paratext>
                </para>
              </division>
            </drafting.note>
            <para>
              <paratext>Generally we are not allowed to share Personal Data with third parties unless certain safeguards and contractual arrangements have been put in place.</paratext>
            </para>
            <para>
              <paratext>You may only share the Personal Data we hold with another employee, agent or representative of our group (which includes our subsidiaries and our ultimate holding company along with its subsidiaries) if the recipient has a job-related need to know the information and the transfer complies with any applicable cross-border transfer restrictions.</paratext>
            </para>
            <subclause1 id="a771080">
              <para>
                <paratext>You may only share the Personal Data we hold with third parties, such as our service providers, if:</paratext>
              </para>
              <subclause2 id="a911154">
                <identifier>(a)</identifier>
                <para>
                  <paratext>they have a need to know the information for the purposes of providing the contracted services;</paratext>
                </para>
              </subclause2>
              <subclause2 id="a568282">
                <identifier>(b)</identifier>
                <para>
                  <paratext>sharing the Personal Data complies with the Privacy Notice provided to the Data Subject and, if required, the Data Subject's Consent has been obtained;</paratext>
                </para>
              </subclause2>
              <subclause2 id="a642388">
                <identifier>(c)</identifier>
                <para>
                  <paratext>the third party has agreed to comply with the required data security standards, policies and procedures and put adequate security measures in place;</paratext>
                </para>
              </subclause2>
              <subclause2 id="a292699">
                <identifier>(d)</identifier>
                <para>
                  <paratext>the transfer complies with any applicable cross-border transfer restrictions; and</paratext>
                </para>
              </subclause2>
              <subclause2 id="a262568">
                <identifier>(e)</identifier>
                <para>
                  <paratext>a fully executed written contract that contains UK GDPR-approved third party clauses has been obtained.</paratext>
                </para>
              </subclause2>
              <para>
                <paratext>[You must comply with the Company's guidelines on sharing data with third parties.]</paratext>
              </para>
            </subclause1>
          </clause>
          <clause id="a888927">
            <identifier>23.</identifier>
            <head align="left" preservecase="true">
              <headtext>Changes to this Data Protection Policy</headtext>
            </head>
            <drafting.note id="a581668" jurisdiction="">
              <head align="left" preservecase="true">
                <headtext>Changes to this Data Protection Policy</headtext>
              </head>
              <division id="a000030" level="1">
                <para>
                  <paratext>Organisations may should notify employees when they make significant changes to the policy and as good practice, note the date that they last revised the document. Organisations should also archive or keep all versions of their documents policies on file to maintain clear records of the version in effect at a particular time.</paratext>
                </para>
              </division>
            </drafting.note>
            <subclause1 id="a860813">
              <para>
                <paratext>
                  We keep this Data Protection Policy under regular review. [This version was last updated on [DATE]. [Historic versions [are archived here [LINK] 
                  <bold>OR</bold>
                   can be obtained by contacting us].]]
                </paratext>
              </para>
            </subclause1>
            <subclause1 id="a613749">
              <para>
                <paratext>This Data Protection Policy does not override any applicable national data privacy laws and regulations in countries where the Company operates. [Certain countries may have localised variances to this Data Protection Policy which are available on request to the DPO.]</paratext>
              </para>
            </subclause1>
          </clause>
          <clause id="a202516">
            <identifier>24.</identifier>
            <head align="left" preservecase="true">
              <headtext>Acknowledgement of receipt and review</headtext>
            </head>
            <drafting.note id="a712801" jurisdiction="">
              <head align="left" preservecase="true">
                <headtext>Acknowledgement of receipt and review</headtext>
              </head>
              <division id="a000031" level="1">
                <para>
                  <paratext>A signed employee acknowledgment of any organisational document demonstrates to regulators and other enforcement authorities that employees received the document and were aware of their obligations if a privacy or security breach occurs. In addition, it minimises the potential for employees to claim ignorance as an excuse for non-compliance. Although an acknowledgment included at the end of an employee handbook allows an employer to use one acknowledgment for all documents contained in the handbook, an employer's ability to prove acknowledgment of some documents is so important that employers sometimes choose to present them as stand-alone documents.</paratext>
                </para>
              </division>
            </drafting.note>
            <subclause1 id="a155065">
              <para>
                <paratext>I, [EMPLOYEE NAME], acknowledge that on [DATE], I received and read a copy of the [COMPANY NAME]'s [Data Protection Policy][, dated [EDITION DATE]] and understand that I am responsible for knowing and abiding by its terms. [I understand that the information in this Data Protection Policy is intended to help [Company Personnel] work together effectively on assigned job responsibilities and assist in the use and protection of Personal Data.] This Data Protection Policy does not set terms or conditions of employment or form part of an employment contract.</paratext>
              </para>
              <para>
                <paratext>Signed ……………………………………………………….</paratext>
              </para>
              <para>
                <paratext>Printed Name ……………………………………………….</paratext>
              </para>
              <para>
                <paratext>Date ………………………………………………………….</paratext>
              </para>
            </subclause1>
          </clause>
        </operative>
      </body>
      <rev.history>
        <rev.item>
          <rev.title>Post-Brexit transition period data protection legislation</rev.title>
          <rev.date>20201209</rev.date>
          <rev.author>Practical Law Data Protection</rev.author>
          <rev.body>
            <division id="a000001" level="1">
              <para>
                <paratext>We have updated this resource to reflect UK data protection legislation from 1 January 2021.</paratext>
              </para>
            </division>
          </rev.body>
        </rev.item>
        <rev.item>
          <rev.title>Data protection and Brexit</rev.title>
          <rev.date>20200924</rev.date>
          <rev.author>Practical Law Data Protection</rev.author>
          <rev.body>
            <division id="a000002" level="1">
              <para>
                <paratext>We have updated the sections on Data protection and Brexit and Transfer limitation.</paratext>
              </para>
            </division>
          </rev.body>
        </rev.item>
        <rev.item>
          <rev.title>Data protection and Brexit</rev.title>
          <rev.date>20200224</rev.date>
          <rev.author>Practical Law Data Protection</rev.author>
          <rev.body>
            <division id="a000003" level="1">
              <para>
                <paratext>We have updated the section on [Data protection and Brexit] to refer to the position following the UK's exit from the EU on 31 January 2020 and to the data protection legislation that will take effect at the end of the transition period.</paratext>
              </para>
            </division>
          </rev.body>
        </rev.item>
      </rev.history>
    </standard.doc>
  </n-docbody>
</n-document>
</file>

<file path=customXml/item8.xml><?xml version="1.0" encoding="utf-8"?>
<p:properties xmlns:p="http://schemas.microsoft.com/office/2006/metadata/properties" xmlns:xsi="http://www.w3.org/2001/XMLSchema-instance" xmlns:pc="http://schemas.microsoft.com/office/infopath/2007/PartnerControls">
  <documentManagement>
    <TaxCatchAll xmlns="ef969be8-5a32-4825-8610-815ae95b11e3" xsi:nil="true"/>
    <lcf76f155ced4ddcb4097134ff3c332f xmlns="aa7fedd5-ff8a-4eb9-90c1-a347e5357243">
      <Terms xmlns="http://schemas.microsoft.com/office/infopath/2007/PartnerControls"/>
    </lcf76f155ced4ddcb4097134ff3c332f>
    <SharedWithUsers xmlns="bbb2b76a-e3d8-4a0e-a6ed-30ea981614cc">
      <UserInfo>
        <DisplayName/>
        <AccountId xsi:nil="true"/>
        <AccountType/>
      </UserInfo>
    </SharedWithUsers>
  </documentManagement>
</p:properties>
</file>

<file path=customXml/itemProps1.xml><?xml version="1.0" encoding="utf-8"?>
<ds:datastoreItem xmlns:ds="http://schemas.openxmlformats.org/officeDocument/2006/customXml" ds:itemID="{06A811B5-716A-4769-AA28-AF60A5C81503}">
  <ds:schemaRefs>
    <ds:schemaRef ds:uri="http://schemas.microsoft.com/office/2006/metadata/longProperties"/>
  </ds:schemaRefs>
</ds:datastoreItem>
</file>

<file path=customXml/itemProps2.xml><?xml version="1.0" encoding="utf-8"?>
<ds:datastoreItem xmlns:ds="http://schemas.openxmlformats.org/officeDocument/2006/customXml" ds:itemID="{CE1AFB5A-8CA2-44BB-BD75-ED19A1A6895E}">
  <ds:schemaRefs>
    <ds:schemaRef ds:uri="http://schemas.microsoft.com/2004/VisualStudio/Tools/Applications/CachedDataManifest.xsd"/>
  </ds:schemaRefs>
</ds:datastoreItem>
</file>

<file path=customXml/itemProps3.xml><?xml version="1.0" encoding="utf-8"?>
<ds:datastoreItem xmlns:ds="http://schemas.openxmlformats.org/officeDocument/2006/customXml" ds:itemID="{88F64079-871A-4F69-B982-A1E21CEA1A4D}">
  <ds:schemaRefs>
    <ds:schemaRef ds:uri="http://schemas.microsoft.com/sharepoint/v3/contenttype/forms"/>
  </ds:schemaRefs>
</ds:datastoreItem>
</file>

<file path=customXml/itemProps4.xml><?xml version="1.0" encoding="utf-8"?>
<ds:datastoreItem xmlns:ds="http://schemas.openxmlformats.org/officeDocument/2006/customXml" ds:itemID="{1C81307B-FB85-4242-8FF6-9D60473B6D19}">
  <ds:schemaRefs>
    <ds:schemaRef ds:uri="http://schemas.openxmlformats.org/wordprocessingml/2006/main"/>
    <ds:schemaRef ds:uri="http://schemas.openxmlformats.org/officeDocument/2006/relationships"/>
    <ds:schemaRef ds:uri="http://schemas.openxmlformats.org/officeDocument/2006/math"/>
    <ds:schemaRef ds:uri="http://schemas.openxmlformats.org/schemaLibrary/2006/main"/>
    <ds:schemaRef ds:uri="http://schemas.microsoft.com/office/word/2012/wordml"/>
    <ds:schemaRef ds:uri="http://schemas.microsoft.com/office/word/2010/wordml"/>
    <ds:schemaRef ds:uri="http://schemas.openxmlformats.org/markup-compatibility/2006"/>
    <ds:schemaRef ds:uri="http://schemas.openxmlformats.org/drawingml/2006/wordprocessingDrawing"/>
    <ds:schemaRef ds:uri="http://schemas.openxmlformats.org/drawingml/2006/main"/>
    <ds:schemaRef ds:uri="http://schemas.microsoft.com/office/word/2006/wordml"/>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schemas.microsoft.com/office/2006/coverPageProps"/>
    <ds:schemaRef ds:uri="http://opendope.org/xpaths"/>
    <ds:schemaRef ds:uri="http://opendope.org/conditions"/>
    <ds:schemaRef ds:uri="http://opendope.org/questions"/>
    <ds:schemaRef ds:uri="http://opendope.org/answer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5.xml><?xml version="1.0" encoding="utf-8"?>
<ds:datastoreItem xmlns:ds="http://schemas.openxmlformats.org/officeDocument/2006/customXml" ds:itemID="{FCCC1870-1C5B-4E4A-BFDC-2B602D2541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7fedd5-ff8a-4eb9-90c1-a347e5357243"/>
    <ds:schemaRef ds:uri="bbb2b76a-e3d8-4a0e-a6ed-30ea981614cc"/>
    <ds:schemaRef ds:uri="ef969be8-5a32-4825-8610-815ae95b11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B8762BF5-06F8-4D20-BF74-3A59E6DAF77C}">
  <ds:schemaRefs>
    <ds:schemaRef ds:uri="http://schemas.microsoft.com/office/2006/customDocumentInformationPanel"/>
  </ds:schemaRefs>
</ds:datastoreItem>
</file>

<file path=customXml/itemProps7.xml><?xml version="1.0" encoding="utf-8"?>
<ds:datastoreItem xmlns:ds="http://schemas.openxmlformats.org/officeDocument/2006/customXml" ds:itemID="{96546633-1011-40FA-A9AA-912B8C35B7FF}">
  <ds:schemaRefs>
    <ds:schemaRef ds:uri="http://www.w3.org/2001/XMLSchema"/>
  </ds:schemaRefs>
</ds:datastoreItem>
</file>

<file path=customXml/itemProps8.xml><?xml version="1.0" encoding="utf-8"?>
<ds:datastoreItem xmlns:ds="http://schemas.openxmlformats.org/officeDocument/2006/customXml" ds:itemID="{793750E0-F021-4DD9-8904-71EF6713756A}">
  <ds:schemaRefs>
    <ds:schemaRef ds:uri="http://schemas.microsoft.com/office/2006/metadata/properties"/>
    <ds:schemaRef ds:uri="http://schemas.microsoft.com/office/infopath/2007/PartnerControls"/>
    <ds:schemaRef ds:uri="ef969be8-5a32-4825-8610-815ae95b11e3"/>
    <ds:schemaRef ds:uri="aa7fedd5-ff8a-4eb9-90c1-a347e5357243"/>
    <ds:schemaRef ds:uri="bbb2b76a-e3d8-4a0e-a6ed-30ea981614cc"/>
  </ds:schemaRefs>
</ds:datastoreItem>
</file>

<file path=docProps/app.xml><?xml version="1.0" encoding="utf-8"?>
<Properties xmlns="http://schemas.openxmlformats.org/officeDocument/2006/extended-properties" xmlns:vt="http://schemas.openxmlformats.org/officeDocument/2006/docPropsVTypes">
  <Template>Normal</Template>
  <TotalTime>28</TotalTime>
  <Pages>13</Pages>
  <Words>4209</Words>
  <Characters>23234</Characters>
  <Application>Microsoft Office Word</Application>
  <DocSecurity>0</DocSecurity>
  <Lines>528</Lines>
  <Paragraphs>251</Paragraphs>
  <ScaleCrop>false</ScaleCrop>
  <HeadingPairs>
    <vt:vector size="2" baseType="variant">
      <vt:variant>
        <vt:lpstr>Title</vt:lpstr>
      </vt:variant>
      <vt:variant>
        <vt:i4>1</vt:i4>
      </vt:variant>
    </vt:vector>
  </HeadingPairs>
  <TitlesOfParts>
    <vt:vector size="1" baseType="lpstr">
      <vt:lpstr>Employee Privacy Policy</vt:lpstr>
    </vt:vector>
  </TitlesOfParts>
  <Company>The DPO Centre</Company>
  <LinksUpToDate>false</LinksUpToDate>
  <CharactersWithSpaces>27192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Privacy Policy</dc:title>
  <dc:subject/>
  <dc:creator>d.bishop@dpocentre.com</dc:creator>
  <cp:keywords/>
  <dc:description/>
  <cp:lastModifiedBy>Trudy Craig</cp:lastModifiedBy>
  <cp:revision>12</cp:revision>
  <cp:lastPrinted>2018-10-04T16:03:00Z</cp:lastPrinted>
  <dcterms:created xsi:type="dcterms:W3CDTF">2026-05-06T09:29:00Z</dcterms:created>
  <dcterms:modified xsi:type="dcterms:W3CDTF">2026-05-06T14:06:00Z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0x0101006A98F6AF4096F74C97F906AD22FB1C67</vt:lpwstr>
  </property>
  <property fmtid="{D5CDD505-2E9C-101B-9397-08002B2CF9AE}" pid="3" name="Sector">
    <vt:lpwstr/>
  </property>
  <property fmtid="{D5CDD505-2E9C-101B-9397-08002B2CF9AE}" pid="4" name="Descriptionofdocument">
    <vt:lpwstr/>
  </property>
  <property fmtid="{D5CDD505-2E9C-101B-9397-08002B2CF9AE}" pid="5" name="Reviewdate">
    <vt:lpwstr/>
  </property>
  <property fmtid="{D5CDD505-2E9C-101B-9397-08002B2CF9AE}" pid="6" name="xd_Signature">
    <vt:lpwstr/>
  </property>
  <property fmtid="{D5CDD505-2E9C-101B-9397-08002B2CF9AE}" pid="7" name="display_urn:schemas-microsoft-com:office:office#Editor">
    <vt:lpwstr>Katrina Leach</vt:lpwstr>
  </property>
  <property fmtid="{D5CDD505-2E9C-101B-9397-08002B2CF9AE}" pid="8" name="Order">
    <vt:r8>13200</vt:r8>
  </property>
  <property fmtid="{D5CDD505-2E9C-101B-9397-08002B2CF9AE}" pid="9" name="xd_ProgID">
    <vt:lpwstr/>
  </property>
  <property fmtid="{D5CDD505-2E9C-101B-9397-08002B2CF9AE}" pid="10" name="_ExtendedDescription">
    <vt:lpwstr/>
  </property>
  <property fmtid="{D5CDD505-2E9C-101B-9397-08002B2CF9AE}" pid="11" name="SharedWithUsers">
    <vt:lpwstr/>
  </property>
  <property fmtid="{D5CDD505-2E9C-101B-9397-08002B2CF9AE}" pid="12" name="display_urn:schemas-microsoft-com:office:office#Author">
    <vt:lpwstr>Katrina Leach</vt:lpwstr>
  </property>
  <property fmtid="{D5CDD505-2E9C-101B-9397-08002B2CF9AE}" pid="13" name="ComplianceAssetId">
    <vt:lpwstr/>
  </property>
  <property fmtid="{D5CDD505-2E9C-101B-9397-08002B2CF9AE}" pid="14" name="TemplateUrl">
    <vt:lpwstr/>
  </property>
  <property fmtid="{D5CDD505-2E9C-101B-9397-08002B2CF9AE}" pid="15" name="TriggerFlowInfo">
    <vt:lpwstr/>
  </property>
  <property fmtid="{D5CDD505-2E9C-101B-9397-08002B2CF9AE}" pid="16" name="MediaServiceImageTags">
    <vt:lpwstr/>
  </property>
  <property fmtid="{D5CDD505-2E9C-101B-9397-08002B2CF9AE}" pid="17" name="docLang">
    <vt:lpwstr>en</vt:lpwstr>
  </property>
</Properties>
</file>